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506" r:id="rId2"/>
    <p:sldId id="392" r:id="rId3"/>
    <p:sldId id="465" r:id="rId4"/>
    <p:sldId id="437" r:id="rId5"/>
    <p:sldId id="371" r:id="rId6"/>
    <p:sldId id="402" r:id="rId7"/>
    <p:sldId id="374" r:id="rId8"/>
    <p:sldId id="446" r:id="rId9"/>
    <p:sldId id="447" r:id="rId10"/>
    <p:sldId id="448" r:id="rId11"/>
    <p:sldId id="449" r:id="rId12"/>
    <p:sldId id="375" r:id="rId13"/>
    <p:sldId id="406" r:id="rId14"/>
    <p:sldId id="407" r:id="rId15"/>
    <p:sldId id="409" r:id="rId16"/>
    <p:sldId id="423" r:id="rId17"/>
    <p:sldId id="424" r:id="rId18"/>
    <p:sldId id="426" r:id="rId19"/>
    <p:sldId id="377" r:id="rId20"/>
    <p:sldId id="378" r:id="rId21"/>
    <p:sldId id="463" r:id="rId22"/>
    <p:sldId id="464" r:id="rId23"/>
    <p:sldId id="462" r:id="rId24"/>
    <p:sldId id="456" r:id="rId25"/>
    <p:sldId id="455" r:id="rId26"/>
    <p:sldId id="410" r:id="rId27"/>
    <p:sldId id="411" r:id="rId28"/>
    <p:sldId id="418" r:id="rId29"/>
    <p:sldId id="458" r:id="rId30"/>
    <p:sldId id="457" r:id="rId31"/>
    <p:sldId id="428" r:id="rId32"/>
    <p:sldId id="412" r:id="rId33"/>
    <p:sldId id="427" r:id="rId34"/>
    <p:sldId id="381" r:id="rId35"/>
    <p:sldId id="376" r:id="rId36"/>
    <p:sldId id="387" r:id="rId37"/>
    <p:sldId id="498" r:id="rId38"/>
    <p:sldId id="438" r:id="rId39"/>
    <p:sldId id="369" r:id="rId40"/>
    <p:sldId id="370" r:id="rId41"/>
    <p:sldId id="413" r:id="rId42"/>
    <p:sldId id="414" r:id="rId43"/>
    <p:sldId id="303" r:id="rId44"/>
    <p:sldId id="364" r:id="rId45"/>
    <p:sldId id="415" r:id="rId46"/>
    <p:sldId id="328" r:id="rId47"/>
    <p:sldId id="335" r:id="rId48"/>
    <p:sldId id="336" r:id="rId49"/>
    <p:sldId id="337" r:id="rId50"/>
    <p:sldId id="339" r:id="rId51"/>
    <p:sldId id="454" r:id="rId52"/>
    <p:sldId id="421" r:id="rId53"/>
    <p:sldId id="419" r:id="rId54"/>
    <p:sldId id="429" r:id="rId55"/>
    <p:sldId id="420" r:id="rId56"/>
    <p:sldId id="461" r:id="rId57"/>
    <p:sldId id="430" r:id="rId58"/>
    <p:sldId id="359" r:id="rId59"/>
    <p:sldId id="360" r:id="rId60"/>
    <p:sldId id="361" r:id="rId61"/>
    <p:sldId id="431" r:id="rId62"/>
    <p:sldId id="362" r:id="rId63"/>
    <p:sldId id="363" r:id="rId64"/>
    <p:sldId id="273" r:id="rId65"/>
    <p:sldId id="358" r:id="rId66"/>
    <p:sldId id="499" r:id="rId67"/>
    <p:sldId id="466" r:id="rId68"/>
    <p:sldId id="467" r:id="rId69"/>
    <p:sldId id="474" r:id="rId70"/>
    <p:sldId id="495" r:id="rId71"/>
    <p:sldId id="500" r:id="rId72"/>
    <p:sldId id="475" r:id="rId73"/>
    <p:sldId id="469" r:id="rId74"/>
    <p:sldId id="470" r:id="rId75"/>
    <p:sldId id="496" r:id="rId76"/>
    <p:sldId id="501" r:id="rId77"/>
    <p:sldId id="476" r:id="rId78"/>
    <p:sldId id="471" r:id="rId79"/>
    <p:sldId id="472" r:id="rId80"/>
    <p:sldId id="473" r:id="rId81"/>
    <p:sldId id="502" r:id="rId82"/>
    <p:sldId id="478" r:id="rId83"/>
    <p:sldId id="492" r:id="rId84"/>
    <p:sldId id="384" r:id="rId85"/>
    <p:sldId id="503" r:id="rId86"/>
    <p:sldId id="479" r:id="rId87"/>
    <p:sldId id="493" r:id="rId88"/>
    <p:sldId id="403" r:id="rId89"/>
    <p:sldId id="483" r:id="rId90"/>
    <p:sldId id="485" r:id="rId91"/>
    <p:sldId id="504" r:id="rId92"/>
    <p:sldId id="480" r:id="rId93"/>
    <p:sldId id="494" r:id="rId94"/>
    <p:sldId id="484" r:id="rId95"/>
    <p:sldId id="505" r:id="rId96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00FF00"/>
    <a:srgbClr val="9900CC"/>
    <a:srgbClr val="FF7C80"/>
    <a:srgbClr val="FF9933"/>
    <a:srgbClr val="FF3300"/>
    <a:srgbClr val="3333CC"/>
    <a:srgbClr val="66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0126" autoAdjust="0"/>
  </p:normalViewPr>
  <p:slideViewPr>
    <p:cSldViewPr snapToGrid="0">
      <p:cViewPr varScale="1">
        <p:scale>
          <a:sx n="72" d="100"/>
          <a:sy n="72" d="100"/>
        </p:scale>
        <p:origin x="5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E0C4B2D2-0CF0-4AA1-87DD-3E4A748A172D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1AF5510-CC92-4A60-B9A6-98EB0E0727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237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2137A29-0254-4DD5-826B-FB5EAA9AFEF5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996625B-8510-4F28-B9AA-7295AEA5D8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53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B92E-6700-4A62-9E54-ECCA4D84570B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07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ให้คีย์ </a:t>
            </a:r>
            <a:r>
              <a:rPr lang="en-US" dirty="0"/>
              <a:t>LMP </a:t>
            </a:r>
            <a:r>
              <a:rPr lang="th-TH" dirty="0"/>
              <a:t>เป็นหลัก</a:t>
            </a:r>
            <a:r>
              <a:rPr lang="th-TH" baseline="0" dirty="0"/>
              <a:t> ถ้าจำไม่ได้ให้คีย์อายุครรภ์</a:t>
            </a:r>
            <a:endParaRPr lang="th-TH" dirty="0"/>
          </a:p>
          <a:p>
            <a:r>
              <a:rPr lang="th-TH" dirty="0"/>
              <a:t>ให้ไปดูโครงสร้าง </a:t>
            </a:r>
            <a:r>
              <a:rPr lang="en-US" dirty="0"/>
              <a:t>PPIS   </a:t>
            </a:r>
            <a:r>
              <a:rPr lang="th-TH" dirty="0"/>
              <a:t>ถ้า</a:t>
            </a:r>
            <a:r>
              <a:rPr lang="th-TH" baseline="0" dirty="0"/>
              <a:t> </a:t>
            </a:r>
            <a:r>
              <a:rPr lang="en-US" baseline="0" dirty="0"/>
              <a:t>PPIS </a:t>
            </a:r>
            <a:r>
              <a:rPr lang="th-TH" baseline="0" dirty="0"/>
              <a:t>ยังมีอยู่ อาจจะนำ </a:t>
            </a:r>
            <a:r>
              <a:rPr lang="en-US" baseline="0" dirty="0"/>
              <a:t>pap smear </a:t>
            </a:r>
            <a:r>
              <a:rPr lang="th-TH" baseline="0" dirty="0"/>
              <a:t>ไปแทนบริการใดบริการหนึ่งของ </a:t>
            </a:r>
            <a:r>
              <a:rPr lang="en-US" baseline="0" dirty="0"/>
              <a:t>PPIS </a:t>
            </a:r>
            <a:endParaRPr lang="th-TH" dirty="0"/>
          </a:p>
          <a:p>
            <a:r>
              <a:rPr lang="th-TH" dirty="0"/>
              <a:t>สีแดง</a:t>
            </a:r>
            <a:r>
              <a:rPr lang="th-TH" baseline="0" dirty="0"/>
              <a:t> สามารถตัดได้   ผลการประเมินความเสี่ยงการตั้งครรภ์ต้องประเมินทุกครั้ง แต่ไม่นำมาใช้ตรวจสอบข้อมูลในครั้งที่ </a:t>
            </a:r>
            <a:r>
              <a:rPr lang="en-US" baseline="0" dirty="0"/>
              <a:t>4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625B-8510-4F28-B9AA-7295AEA5D8D2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940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625B-8510-4F28-B9AA-7295AEA5D8D2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59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668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705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03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B8E4B-FDBA-41C9-B2EB-A13A5D1E8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30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59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981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2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368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4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55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2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41895-1AFC-4CFF-9A27-5B11D4C5AD7F}" type="datetimeFigureOut">
              <a:rPr lang="th-TH" smtClean="0"/>
              <a:t>03/12/61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BF08-E09F-472B-86B4-A78AAF82C8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74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im.nhso.go.th/webComponent/main/MainWebAction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claim.nhso.go.th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claim.nhso.go.th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claim.nhso.go.th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claim.nhso.go.t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claim.nhso.go.th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claim.nhso.go.th/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64DF06-6E01-4158-BD6C-9DB03BB11865}"/>
              </a:ext>
            </a:extLst>
          </p:cNvPr>
          <p:cNvSpPr txBox="1">
            <a:spLocks/>
          </p:cNvSpPr>
          <p:nvPr/>
        </p:nvSpPr>
        <p:spPr>
          <a:xfrm>
            <a:off x="0" y="1122362"/>
            <a:ext cx="12192000" cy="34769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สร้างเสริมสุขภาพและป้องกันโรค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ในส่วนค่าบริการสร้างเสริมสุขภาพและป้องกันโรคจ่ายตามรายการบริการ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Fee schedule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FC3354D-AB1C-41D0-89EB-5ADFAC8ED240}"/>
              </a:ext>
            </a:extLst>
          </p:cNvPr>
          <p:cNvSpPr txBox="1">
            <a:spLocks/>
          </p:cNvSpPr>
          <p:nvPr/>
        </p:nvSpPr>
        <p:spPr>
          <a:xfrm>
            <a:off x="0" y="5769734"/>
            <a:ext cx="12192000" cy="10882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สำนักงานหลักประกันสุขภาพแห่งชาติ</a:t>
            </a:r>
          </a:p>
          <a:p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05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" y="901522"/>
          <a:ext cx="12191998" cy="541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 </a:t>
                      </a:r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CID 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คู่สมรส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COUPLE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สถานะในชุมชน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VSTATUS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วันที่ย้ายเข้ามาเขตพื้นที่รับผิดชอบ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MOVEIN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สถานะ/สาเหตุการจำหน่าย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DISCHARGE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วันที่จำหน่าย</a:t>
                      </a:r>
                      <a:endParaRPr lang="th-TH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DDISCHARGE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หมู่เลือด</a:t>
                      </a:r>
                      <a:endParaRPr lang="th-TH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ABOGROUP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หมู่เลือด </a:t>
                      </a:r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RH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RHGROUP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รหัสความเป็นคนต่างด้าว</a:t>
                      </a:r>
                      <a:endParaRPr lang="th-TH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LABOR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 </a:t>
                      </a:r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passport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PASSPORT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สถานะบุคคล</a:t>
                      </a:r>
                      <a:endParaRPr lang="th-TH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TYPEAREA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849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(1)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PERSON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(ต่อ)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840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" y="901522"/>
          <a:ext cx="12191998" cy="189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วันเดือนปีที่ปรับปรุงข้อมูล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D_UPDATE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เบอร์โทรศัพท์</a:t>
                      </a: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TELEPHONE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เบอร์โทรศัพท์มือถือ</a:t>
                      </a: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MOBILE	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849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(1)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PERSON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(ต่อ)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498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: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DIAGNOSIS_OPD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15231"/>
              </p:ext>
            </p:extLst>
          </p:nvPr>
        </p:nvGraphicFramePr>
        <p:xfrm>
          <a:off x="3" y="811370"/>
          <a:ext cx="12191998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8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9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รหัสสถานบริการ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HOSPCODE 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ทะเบียนบุคคล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PID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SEQ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วันที่ให้บริการ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DATE_SERV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ประเภทการวินิจฉัย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DIAGTYPE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*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PRINCIPLE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DX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4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รหัสโรคที่วินิจฉัย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DIAGCODE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 01.4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Z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12.4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แผนกที่รับบริการ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CLINIC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เลขที่ผู้ให้บริการ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PROVIDER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2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r>
                        <a:rPr lang="th-TH" sz="2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 ปี ที่ปรับปรุง</a:t>
                      </a:r>
                      <a:endParaRPr lang="th-TH" sz="22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D_UPDATE</a:t>
                      </a:r>
                      <a:endParaRPr lang="th-TH" sz="22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DT</a:t>
                      </a:r>
                      <a:endParaRPr lang="th-TH" sz="22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2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2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เลขที่บัตรประชาชน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CID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3043" y="6168981"/>
            <a:ext cx="8912180" cy="5232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กรณีที่แพทย์ให้การวินิจฉัยโรค</a:t>
            </a:r>
          </a:p>
        </p:txBody>
      </p:sp>
    </p:spTree>
    <p:extLst>
      <p:ext uri="{BB962C8B-B14F-4D97-AF65-F5344CB8AC3E}">
        <p14:creationId xmlns:p14="http://schemas.microsoft.com/office/powerpoint/2010/main" val="179002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: SPECIALPP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69211"/>
              </p:ext>
            </p:extLst>
          </p:nvPr>
        </p:nvGraphicFramePr>
        <p:xfrm>
          <a:off x="3" y="811370"/>
          <a:ext cx="12191998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2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9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รหัสสถานบริการ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HOSPCODE 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ทะเบียนบุคคล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PID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SEQ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วันที่ให้บริการ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DATE_SERV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บริการใน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นอกสถานบริการ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SERVPLACE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3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รหัสบริการส่งเสริมป้องกันเฉพาะ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PPSPECIAL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6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5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สถานที่รับบริการ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PPPLACE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5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เลขที่ผู้ให้บริการ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PROVIDER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5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r>
                        <a:rPr lang="th-TH" sz="26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 ปี ที่ปรับปรุง</a:t>
                      </a:r>
                      <a:endParaRPr lang="th-TH" sz="2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D_UPDATE</a:t>
                      </a:r>
                      <a:endParaRPr lang="th-TH" sz="2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DT</a:t>
                      </a:r>
                      <a:endParaRPr lang="th-TH" sz="2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6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13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เลขที่บัตรประชาชน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CID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2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รหัสบริการส่งเสริมป้องกันเฉพาะ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03764"/>
              </p:ext>
            </p:extLst>
          </p:nvPr>
        </p:nvGraphicFramePr>
        <p:xfrm>
          <a:off x="176466" y="1883839"/>
          <a:ext cx="1186430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80"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วิธีการตรวจ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รหัสการตรวจ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รหัสผลการตรวจ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ผิดปกติ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Pap Smear 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1B0044</a:t>
                      </a: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(ยังไม่ทราบผล)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1B30</a:t>
                      </a:r>
                      <a:r>
                        <a:rPr lang="th-TH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b="1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(ผลปกติ)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1B40</a:t>
                      </a:r>
                      <a:r>
                        <a:rPr lang="th-TH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b="1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(ผลผิดปกติ)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VIA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1B0043</a:t>
                      </a: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(ไม่ระบุผลการตรวจ)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1B0040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ได้ผลลบ)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1B0041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ได้ผลบวก ไม่ให้การรักษา)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1B0042</a:t>
                      </a: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8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ได้ผลบวก และให้การรักษา)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1B0045</a:t>
                      </a:r>
                      <a:r>
                        <a:rPr lang="th-TH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b="1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(ผลตรวจเป็นมะเร็งปากมดลูก)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2563086" y="1039076"/>
            <a:ext cx="6704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การคัดกรองความเสี่ยง/โรคมะเร็งปากมดลูก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1B004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72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16424"/>
            <a:ext cx="12192000" cy="1325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หน่วยบริการ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สังกัดสำนักงานปลัดกระทรวงสาธารณสุข: ส่งข้อมูลผ่านระบบ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sz="40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230" y="3602198"/>
            <a:ext cx="6444988" cy="3203159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2153668" y="1704095"/>
            <a:ext cx="7913578" cy="1384995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บันทึกข้อมูลในโปรแกรม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offline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</a:t>
            </a:r>
          </a:p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http://eclaim.nhso.go.th/webComponent/main/MainWebAction.do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upload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เข้าสู่ระบบ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ทั้งนี้ต้องมี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Username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03031" y="3308675"/>
            <a:ext cx="4619049" cy="341632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หน้าโปรแกรม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คลิกเลือก ผู้ป่วยนอก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742950" indent="-742950">
              <a:buFontTx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บันทึกการวินิจฉัยโรค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742950" indent="-742950">
              <a:buFontTx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บันทึกการผ่าตัดหัตถการ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F3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บันทึกค่ารักษาพยาบาล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26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&gt;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ข้อมูลทั่วไปผู้ป่วยนอก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487280"/>
              </p:ext>
            </p:extLst>
          </p:nvPr>
        </p:nvGraphicFramePr>
        <p:xfrm>
          <a:off x="590730" y="1218803"/>
          <a:ext cx="11144698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0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เลขประจำตัวผู้ป่วย (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HN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ระบุเป็นตัวเลข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ประเภทบัตร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ให้เลือกบัตรประตัวประชาชน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หมายเลขบัตร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ระบุตัวเลขบัตรประจำตัวประชาชน 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คำนำหน้า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เลือกคำนำหน้า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น.ส.,นาง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ชื่อผู้ป่วย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ระบุชื่อผู้รับบริการ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นามสกุลผู้ป่วย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ระบุนามสกุลของผู้รับบริการ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วันเกิด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 วัน เดือน ปี เกิด จากปฏิทิน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ต้องเป็นเพศหญิง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น.น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.แรกรับ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บันทึกน้ำหนักของผู้รับบริการ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เป็น กิโลกรัม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สถานภาพ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เลือกสถานภาพสมรส เช่น โสด สมรส หม้าย แยกกันอยู่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81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&gt;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ข้อมูลทั่วไปผู้ป่วยนอก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312" y="935439"/>
            <a:ext cx="11611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50682"/>
              </p:ext>
            </p:extLst>
          </p:nvPr>
        </p:nvGraphicFramePr>
        <p:xfrm>
          <a:off x="590730" y="1468191"/>
          <a:ext cx="1114469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0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เลือกอาชีพของผู้รับบริการ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สิทธิประโยชน์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เลือกสิทธิในการเข้ารับการรักษาของผู้รับบริการ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เงื่อนไขการเรียกเก็บ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normal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การใช้สิทธิ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 ใช้สิทธิ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หน่วยบริการหลัก</a:t>
                      </a:r>
                      <a:endParaRPr lang="th-TH" sz="24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บันทึกเลขรหัสหน่วยบริการที่ให้บริการ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8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&gt;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ข้อมูลทั่วไปผู้ป่วยนอก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&gt;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ข้อมูลหน่วยบริการ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312" y="935439"/>
            <a:ext cx="11611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31463"/>
              </p:ext>
            </p:extLst>
          </p:nvPr>
        </p:nvGraphicFramePr>
        <p:xfrm>
          <a:off x="576875" y="1468191"/>
          <a:ext cx="1114469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0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วันที่เข้ารับบริการ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 วัน เดือน ปี เกิด จากปฏิทิน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เวลา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บันทึกหรือไม่ต้องบันทึกได้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อายุ(ปี)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อายุของผู้รับบริการ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ตัวเลข 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หลัก 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มีการส่งต่อ หากผลการตรวจคัดกรองมะเร็งปากมดลูกผิดปกติขอความร่วมมือในการบันทึก การส่งต่อ เพื่อการรักษา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เลือกมีการส่งต่อ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เลขที่ใบรับส่งต่อ 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บันทึกหรือไม่ต้องบันทึกได้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ส่งไปยัง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ระบุรหัสหน่วยบริการที่ส่งไปรักษาต่อ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ให้เลือกวินิจฉัย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รับรักษา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กดบันทึก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0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7" r="25388"/>
          <a:stretch/>
        </p:blipFill>
        <p:spPr>
          <a:xfrm>
            <a:off x="-1" y="798491"/>
            <a:ext cx="12192001" cy="6059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2122" y="3684104"/>
            <a:ext cx="34455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199" y="1378039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45425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8743" y="6290881"/>
            <a:ext cx="2073298" cy="365125"/>
          </a:xfrm>
        </p:spPr>
        <p:txBody>
          <a:bodyPr/>
          <a:lstStyle/>
          <a:p>
            <a:fld id="{3CBBB67B-79BF-4C7F-B166-1265330A8324}" type="slidenum">
              <a:rPr lang="en-US" altLang="th-TH">
                <a:ea typeface="Tahoma" panose="020B0604030504040204" pitchFamily="34" charset="0"/>
              </a:rPr>
              <a:pPr/>
              <a:t>2</a:t>
            </a:fld>
            <a:endParaRPr lang="th-TH" altLang="th-TH" dirty="0">
              <a:ea typeface="Tahoma" panose="020B0604030504040204" pitchFamily="34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35360" y="72214"/>
            <a:ext cx="11377264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แนวทางการบริหารจัดการค่าบริการสร้างเสริมสุขภาพและป้องกันโรค ปี 2562</a:t>
            </a:r>
            <a:endParaRPr lang="en-US" altLang="th-TH" sz="24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2284414" y="262753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altLang="th-TH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292" name="AutoShape 4"/>
          <p:cNvSpPr>
            <a:spLocks noChangeArrowheads="1"/>
          </p:cNvSpPr>
          <p:nvPr/>
        </p:nvSpPr>
        <p:spPr bwMode="auto">
          <a:xfrm>
            <a:off x="191345" y="2065945"/>
            <a:ext cx="2230766" cy="71083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(ก)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</a:t>
            </a:r>
          </a:p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Procurement</a:t>
            </a:r>
          </a:p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NPP </a:t>
            </a: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(29.64 </a:t>
            </a:r>
            <a:r>
              <a:rPr lang="th-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บาท/คน)</a:t>
            </a:r>
            <a:endParaRPr lang="en-US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2578647" y="2079747"/>
            <a:ext cx="2214459" cy="715089"/>
          </a:xfrm>
          <a:prstGeom prst="roundRect">
            <a:avLst>
              <a:gd name="adj" fmla="val 16667"/>
            </a:avLst>
          </a:prstGeom>
          <a:solidFill>
            <a:srgbClr val="63D763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(ข)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 Area based</a:t>
            </a:r>
          </a:p>
          <a:p>
            <a:pPr algn="ctr"/>
            <a:r>
              <a:rPr lang="th-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(ไม่เกิน 4 บาท/คน)</a:t>
            </a:r>
          </a:p>
          <a:p>
            <a:pPr algn="ctr"/>
            <a:endParaRPr lang="th-TH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294" name="AutoShape 6"/>
          <p:cNvSpPr>
            <a:spLocks noChangeArrowheads="1"/>
          </p:cNvSpPr>
          <p:nvPr/>
        </p:nvSpPr>
        <p:spPr bwMode="auto">
          <a:xfrm>
            <a:off x="7320136" y="2083103"/>
            <a:ext cx="2224028" cy="71508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99CC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(ง) จ่ายตามเกณฑ์</a:t>
            </a:r>
          </a:p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คุณภาพผลงานบริการ</a:t>
            </a:r>
          </a:p>
          <a:p>
            <a:pPr algn="ctr"/>
            <a:r>
              <a:rPr lang="th-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 บาท/คน)</a:t>
            </a:r>
            <a:endParaRPr lang="en-US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>
            <a:off x="2449513" y="33435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296" name="Line 8"/>
          <p:cNvSpPr>
            <a:spLocks noChangeShapeType="1"/>
          </p:cNvSpPr>
          <p:nvPr/>
        </p:nvSpPr>
        <p:spPr bwMode="auto">
          <a:xfrm>
            <a:off x="6173991" y="527410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297" name="AutoShape 9"/>
          <p:cNvSpPr>
            <a:spLocks noChangeArrowheads="1"/>
          </p:cNvSpPr>
          <p:nvPr/>
        </p:nvSpPr>
        <p:spPr bwMode="auto">
          <a:xfrm>
            <a:off x="3723621" y="951816"/>
            <a:ext cx="4676635" cy="646986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งบ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</a:t>
            </a:r>
          </a:p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(318.98 บาท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lang="th-TH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ปชก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ทุกสิทธิ 65.700 ล้านคน)</a:t>
            </a:r>
            <a:endParaRPr lang="en-US" altLang="th-TH" sz="1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300" name="Line 12"/>
          <p:cNvSpPr>
            <a:spLocks noChangeShapeType="1"/>
          </p:cNvSpPr>
          <p:nvPr/>
        </p:nvSpPr>
        <p:spPr bwMode="auto">
          <a:xfrm>
            <a:off x="6250191" y="592827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8307" name="AutoShape 19"/>
          <p:cNvCxnSpPr>
            <a:cxnSpLocks noChangeShapeType="1"/>
            <a:endCxn id="268292" idx="0"/>
          </p:cNvCxnSpPr>
          <p:nvPr/>
        </p:nvCxnSpPr>
        <p:spPr bwMode="auto">
          <a:xfrm rot="10800000" flipV="1">
            <a:off x="1306729" y="1831471"/>
            <a:ext cx="4750487" cy="234474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309" name="Text Box 21"/>
          <p:cNvSpPr txBox="1">
            <a:spLocks noChangeArrowheads="1"/>
          </p:cNvSpPr>
          <p:nvPr/>
        </p:nvSpPr>
        <p:spPr bwMode="auto">
          <a:xfrm>
            <a:off x="8656764" y="975227"/>
            <a:ext cx="2335780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 431.43 บาทต่อหัว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pop 48.575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ล้านคน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 pop 65.700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ล้านคน</a:t>
            </a:r>
            <a:endParaRPr lang="th-TH" sz="1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8311" name="AutoShape 23"/>
          <p:cNvCxnSpPr>
            <a:cxnSpLocks noChangeShapeType="1"/>
          </p:cNvCxnSpPr>
          <p:nvPr/>
        </p:nvCxnSpPr>
        <p:spPr bwMode="auto">
          <a:xfrm>
            <a:off x="6023992" y="1831470"/>
            <a:ext cx="4728332" cy="216159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9719145" y="2061689"/>
            <a:ext cx="2212495" cy="7150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(จ)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ในชุมชน</a:t>
            </a:r>
          </a:p>
          <a:p>
            <a:pPr algn="ctr"/>
            <a:r>
              <a:rPr lang="th-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(45 บาท/คน)</a:t>
            </a:r>
          </a:p>
          <a:p>
            <a:pPr algn="ctr"/>
            <a:endParaRPr lang="en-US" altLang="th-TH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auto">
          <a:xfrm>
            <a:off x="4943872" y="2083103"/>
            <a:ext cx="2235240" cy="715089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99CC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(ค)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P&amp;P basic services</a:t>
            </a:r>
          </a:p>
          <a:p>
            <a:pPr algn="ctr"/>
            <a:r>
              <a:rPr lang="th-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(ไม่น้อยกว่า</a:t>
            </a:r>
          </a:p>
          <a:p>
            <a:pPr algn="ctr"/>
            <a:r>
              <a:rPr lang="th-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231.34 บาท/คน)</a:t>
            </a:r>
            <a:endParaRPr lang="th-TH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7" name="Straight Arrow Connector 146"/>
          <p:cNvCxnSpPr/>
          <p:nvPr/>
        </p:nvCxnSpPr>
        <p:spPr>
          <a:xfrm flipH="1">
            <a:off x="3719983" y="1822495"/>
            <a:ext cx="528" cy="24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268297" idx="2"/>
            <a:endCxn id="61" idx="0"/>
          </p:cNvCxnSpPr>
          <p:nvPr/>
        </p:nvCxnSpPr>
        <p:spPr>
          <a:xfrm flipH="1">
            <a:off x="6061492" y="1598802"/>
            <a:ext cx="447" cy="484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1344" y="2945595"/>
            <a:ext cx="2235240" cy="230832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Procurement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(วัคซีน)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NPP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ได้แก่ สมุดบันทึกสุขภาพ และการบริการติดตามเด็กที่ผลการตรวจยืนยัน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ผิดปกติ</a:t>
            </a:r>
          </a:p>
          <a:p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567608" y="2945595"/>
            <a:ext cx="2241749" cy="2308324"/>
          </a:xfrm>
          <a:prstGeom prst="rect">
            <a:avLst/>
          </a:prstGeom>
          <a:solidFill>
            <a:srgbClr val="D9FFB3"/>
          </a:solidFill>
          <a:ln>
            <a:solidFill>
              <a:schemeClr val="tx1"/>
            </a:solidFill>
            <a:prstDash val="dash"/>
          </a:ln>
          <a:effectLst/>
          <a:extLst/>
        </p:spPr>
        <p:txBody>
          <a:bodyPr wrap="square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budget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ระดับเขต ตามจำนวนประชากรไทย ให้เป็นค่าบริการ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ต้องการเร่งรัดการเข้าถึงบริการตามนโยบายหรือแก้ไขปัญหาพื้นที่ระดับเขต/จังหวัดตามความจำเป็นทางสุขภาพ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ให้คำนึงถึงการเข้าถึงบริการของประชาชนสิทธิหลักประกันสุขภาพต่างๆ ที่ยังเข้าไม่ถึงบริการ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8472264" y="1823650"/>
            <a:ext cx="528" cy="24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8060" y="1007613"/>
            <a:ext cx="3277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ตามเป้าหมายประชากรที่ได้รับงบประมาณ โดยใช้</a:t>
            </a:r>
          </a:p>
          <a:p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จำนวนประชากรไทย ณ 1 เมษายน 2561 เป็น</a:t>
            </a:r>
          </a:p>
          <a:p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ตัวแทนในการจัดสรร</a:t>
            </a:r>
            <a:endParaRPr lang="th-TH" sz="11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3872" y="2921946"/>
            <a:ext cx="2235240" cy="230832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188.12 บาทต่อคน จ่ายแบบเหมาจ่ายให้หน่วยบริการ โดย</a:t>
            </a:r>
          </a:p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65% เหมาจ่ายต่อหัว </a:t>
            </a:r>
          </a:p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ประชากร โดย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Diff.  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by age group</a:t>
            </a:r>
          </a:p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1.2  35% เหมาจ่ายตาม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workload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</a:t>
            </a:r>
          </a:p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เม.ย.60 - มี.ค.61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th-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43.22 บาทต่อคนจ่ายแบบ </a:t>
            </a: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 schedule</a:t>
            </a:r>
          </a:p>
          <a:p>
            <a:endParaRPr lang="en-US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0136" y="2921946"/>
            <a:ext cx="22352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บริหารแบบ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budget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ระดับเขต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แนวทางบริหาร เป็นไปตามงบ รายการเบิกจ่ายตามเกณฑ์คุณภาพผลงานบริการ</a:t>
            </a:r>
          </a:p>
          <a:p>
            <a:endParaRPr lang="th-TH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6400" y="2907867"/>
            <a:ext cx="223524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จัดสรรให้กองทุนฯท้องถิ่นที่มีความพร้อมตามจำนวนประชากรไทย </a:t>
            </a:r>
            <a:r>
              <a:rPr lang="th-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และตามประกาศการบริหารกองทุนหลักประกันสุขภาพรับท้องถิ่นหรือพื้นที่ที่จะปรับปรุงใหม่</a:t>
            </a:r>
          </a:p>
          <a:p>
            <a:pPr marL="228600" indent="-228600">
              <a:buFont typeface="+mj-lt"/>
              <a:buAutoNum type="arabicPeriod"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หากมีเงินเหลือให้ </a:t>
            </a:r>
            <a:r>
              <a:rPr lang="th-TH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.จัดสรรเป็นค่าบริการ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PPB</a:t>
            </a:r>
          </a:p>
          <a:p>
            <a:endParaRPr lang="en-US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0249" y="5743572"/>
            <a:ext cx="607269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PPB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จ่ายแบบ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 Schedule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52667" y="5318529"/>
            <a:ext cx="576064" cy="360434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527720" y="6447033"/>
            <a:ext cx="11334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1600" kern="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ตามประกาศคณะกรรมการหลักประกันสุขภาพแห่งชาติ เรื่อง หลักเกณฑ์การดำเนินงานและการบริหารจัดการกองทุนหลักประกันสุขภาพแห่งชาติ</a:t>
            </a: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สำหรับผู้มีสิทธิหลักประกันสุขภาพแห่งชาติ ปีงบประมาณ ๒๕๖๒</a:t>
            </a:r>
            <a:endParaRPr lang="th-TH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809357" y="1948708"/>
            <a:ext cx="2510779" cy="33698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648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98" r="25657"/>
          <a:stretch/>
        </p:blipFill>
        <p:spPr>
          <a:xfrm>
            <a:off x="103031" y="1027906"/>
            <a:ext cx="12088969" cy="5744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15944" y="4224270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19730" y="5266331"/>
            <a:ext cx="463639" cy="2947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64428" y="5716146"/>
            <a:ext cx="463639" cy="294721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4907" y="4529975"/>
            <a:ext cx="315834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กรณีที่คนไข้ต้องส่งต่อ ระบุ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มีการส่งต่อ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ส่งไปยัง เลือกหน่วยบริการ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 เลือกวินิจฉัย/รับรักษา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  <p:sp>
        <p:nvSpPr>
          <p:cNvPr id="9" name="Oval 8"/>
          <p:cNvSpPr/>
          <p:nvPr/>
        </p:nvSpPr>
        <p:spPr>
          <a:xfrm>
            <a:off x="10310284" y="5950091"/>
            <a:ext cx="463639" cy="294721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9594" y="1506829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3117454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 การวินิจฉัยโรค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312" y="935439"/>
            <a:ext cx="11611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46958"/>
              </p:ext>
            </p:extLst>
          </p:nvPr>
        </p:nvGraphicFramePr>
        <p:xfrm>
          <a:off x="567901" y="935439"/>
          <a:ext cx="1114469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8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0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การวินิจฉัยโรค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เลือกการวินิจฉัยโรค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 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</a:t>
                      </a:r>
                      <a:r>
                        <a:rPr lang="en-US" sz="20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01.4 </a:t>
                      </a:r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Gynaecological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examination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Z 12.4 Special screening examination for neoplasm of cervix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กรณีผลการตรวจผิดปกติ  ให้บันทึก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C 53*  :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Malignant neoplasm of cervix uteri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D 06*  : </a:t>
                      </a:r>
                      <a:r>
                        <a:rPr lang="it-IT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Carcinoma in situ of cervix uteri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N 87* :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Dysplasia of cervix uteri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R 87.2 ,R 87.3,R 87.6  : Abnormal finding in specimens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from female genital organs</a:t>
                      </a: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87.60 : Atypical squamous cells [ASC] (TM)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R 87.61 : Low - grade Squamous intraepithelial lesion (LSIL),  ASCUS,  AGUS 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TM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 87.62: High - grade  Squamous intraepithelial lesion (HSIL) 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TM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R 87.63: Atypical glandular cells [AGC] (TM)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29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2" t="3716" r="1" b="5481"/>
          <a:stretch/>
        </p:blipFill>
        <p:spPr>
          <a:xfrm>
            <a:off x="115913" y="971886"/>
            <a:ext cx="11993248" cy="570741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การบันทึกข้อมูลการวินิจฉัยโรค(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0554" y="3668018"/>
            <a:ext cx="699624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เลือก การวินิจฉัยโรค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วินิจฉัยโรคหลัก  เลือก  บันทึก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Z 01.4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Z12.4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บันทึกผลการตรวจผิดปกติ ตามระบบ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Bethesda system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อย่างใดอย่างหนึ่ง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C53*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D06*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N87*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R87.2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R87.3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R87.6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ใช้รหัส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TM: R87.60™ , </a:t>
            </a:r>
            <a:r>
              <a:rPr lang="th-TH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R87.61™, </a:t>
            </a:r>
            <a:r>
              <a:rPr lang="th-TH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R87.62™</a:t>
            </a:r>
            <a:r>
              <a:rPr lang="th-TH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R87.63™ 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11.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 </a:t>
            </a:r>
          </a:p>
        </p:txBody>
      </p:sp>
      <p:sp>
        <p:nvSpPr>
          <p:cNvPr id="7" name="Oval 6"/>
          <p:cNvSpPr/>
          <p:nvPr/>
        </p:nvSpPr>
        <p:spPr>
          <a:xfrm>
            <a:off x="4153430" y="1163615"/>
            <a:ext cx="334849" cy="3735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63658" y="2055812"/>
            <a:ext cx="553793" cy="365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400436" y="6168981"/>
            <a:ext cx="546606" cy="34773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99" y="1532587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208926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1062320"/>
            <a:ext cx="8809837" cy="56131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5125094" y="1246410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9944" y="2159482"/>
            <a:ext cx="386368" cy="365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92242" y="2352518"/>
            <a:ext cx="399246" cy="34417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1919"/>
            <a:ext cx="12192000" cy="65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 รหัสผ่าตัดหัตถการ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(F3)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184" y="3551180"/>
            <a:ext cx="340304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การผ่าตัดหัตถการ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ผ่าตัดหัตถการ 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89.26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(ไม่จำเป็นต้องมีก็ได้)</a:t>
            </a:r>
            <a:endParaRPr lang="th-TH" sz="20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</p:spTree>
    <p:extLst>
      <p:ext uri="{BB962C8B-B14F-4D97-AF65-F5344CB8AC3E}">
        <p14:creationId xmlns:p14="http://schemas.microsoft.com/office/powerpoint/2010/main" val="3663831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 ค่ารักษาพยาบาล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38535"/>
              </p:ext>
            </p:extLst>
          </p:nvPr>
        </p:nvGraphicFramePr>
        <p:xfrm>
          <a:off x="336082" y="1218773"/>
          <a:ext cx="11144698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0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ค่ารักษาพยาบาล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เลือกค่ารักษาพยาบาล (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F7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รายการค่าบริการทางการแพทย์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เลือกรายการจากบริการอื่น</a:t>
                      </a:r>
                      <a:r>
                        <a:rPr lang="th-TH" sz="2400" b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ๆ ที่ยังไม่ได้จัดหมวด </a:t>
                      </a:r>
                      <a:endParaRPr lang="th-TH" sz="2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บันทึกรหัสรายการ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1B004</a:t>
                      </a:r>
                    </a:p>
                  </a:txBody>
                  <a:tcPr marL="285750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</a:t>
                      </a: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83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3711" b="2840"/>
          <a:stretch/>
        </p:blipFill>
        <p:spPr>
          <a:xfrm>
            <a:off x="1" y="924999"/>
            <a:ext cx="12191999" cy="5933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14" y="2111174"/>
            <a:ext cx="5238064" cy="33251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การบันทึกข้อมูลค่ารักษาพยาบาล(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3361" y="2748732"/>
            <a:ext cx="1043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250</a:t>
            </a:r>
            <a:endParaRPr lang="th-TH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7655" y="2379400"/>
            <a:ext cx="61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1B004</a:t>
            </a:r>
          </a:p>
        </p:txBody>
      </p:sp>
      <p:sp>
        <p:nvSpPr>
          <p:cNvPr id="16" name="Oval 15"/>
          <p:cNvSpPr/>
          <p:nvPr/>
        </p:nvSpPr>
        <p:spPr>
          <a:xfrm>
            <a:off x="9118242" y="1163615"/>
            <a:ext cx="334849" cy="3911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33384" y="4658814"/>
            <a:ext cx="386368" cy="365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38776" y="2188008"/>
            <a:ext cx="399246" cy="34417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517745" y="6255586"/>
            <a:ext cx="399246" cy="3441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199" y="1519708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16279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70496"/>
            <a:ext cx="12192000" cy="1325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 startAt="2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การตรวจยืนยันด้วย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Colposcopy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Biopsy/LEEP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และการตรวจพยาธิวิทยา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หน่วยบริการทุกแห่ง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ส่งข้อมูลผ่านระบบ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sz="3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3651" y="1845123"/>
            <a:ext cx="8113690" cy="1325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หน่วยบริการทุกสังกัด ที่มีศักยภาพ </a:t>
            </a: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(มีสูติแพทย์)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454" y="3716506"/>
            <a:ext cx="6444988" cy="3203159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257577" y="3226042"/>
            <a:ext cx="4619049" cy="341632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หน้าโปรแกรม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คลิกเลือก ผู้ป่วยนอก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742950" indent="-742950">
              <a:buFontTx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บันทึกการวินิจฉัยโรค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742950" indent="-742950">
              <a:buFontTx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บันทึกการผ่าตัดหัตถการ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F3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บันทึกค่ารักษาพยาบาล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4350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7" r="25388"/>
          <a:stretch/>
        </p:blipFill>
        <p:spPr>
          <a:xfrm>
            <a:off x="-1" y="798491"/>
            <a:ext cx="12192001" cy="6059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2122" y="3684104"/>
            <a:ext cx="34455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3251"/>
            <a:ext cx="12192000" cy="811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199" y="1378039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156116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98" r="25657"/>
          <a:stretch/>
        </p:blipFill>
        <p:spPr>
          <a:xfrm>
            <a:off x="103031" y="1027906"/>
            <a:ext cx="12088969" cy="5744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15944" y="4224270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19730" y="5266331"/>
            <a:ext cx="463639" cy="2947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64428" y="5716146"/>
            <a:ext cx="463639" cy="294721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10284" y="5950091"/>
            <a:ext cx="463639" cy="294721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3251"/>
            <a:ext cx="12192000" cy="811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8860665" y="4432985"/>
            <a:ext cx="317414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กรณีที่คนไข้ต้องส่งต่อ ระบุ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มีการส่งต่อ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ส่งไปยัง เลือกหน่วยบริการ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 เลือก การวินิจฉัย/รับรักษา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6715" y="1481071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318349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 การบันทึกค่ารักษาพยาบาล(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676" y="896802"/>
            <a:ext cx="11611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04846"/>
              </p:ext>
            </p:extLst>
          </p:nvPr>
        </p:nvGraphicFramePr>
        <p:xfrm>
          <a:off x="421353" y="1182281"/>
          <a:ext cx="111446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24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1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รายการค่าบริการทางการแพทย์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เลือกรายการจากบริการอื่น</a:t>
                      </a:r>
                      <a:r>
                        <a:rPr lang="th-TH" sz="2800" b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ๆ ที่ยังไม่ได้จัดหมวด </a:t>
                      </a:r>
                      <a:endParaRPr lang="th-TH" sz="2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บันทึกรหัสรายการ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B005</a:t>
                      </a:r>
                    </a:p>
                  </a:txBody>
                  <a:tcPr marL="285750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</a:t>
                      </a:r>
                    </a:p>
                  </a:txBody>
                  <a:tcPr marL="285750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3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2514"/>
            <a:ext cx="12192000" cy="58645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เป็นการจ่ายชดเชยสำหรับบริการสร้างเสริมสุขภาพและป้องกันโรค ที่ต้องการเร่งรัดการเข้าถึง</a:t>
            </a:r>
          </a:p>
          <a:p>
            <a:pPr marL="0" indent="0">
              <a:buNone/>
            </a:pP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บริการเฉพาะของประชาชนทุกสิทธิ ตามรายการบริการ (</a:t>
            </a: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 schedule) 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8 รายการ</a:t>
            </a:r>
          </a:p>
          <a:p>
            <a:pPr marL="0" indent="0">
              <a:buNone/>
            </a:pP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ได้แก่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บริการตรวจคัดกรองมะเร็งปากมดลูก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บริการฝากครรภ์ (</a:t>
            </a: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ANC)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การป้องกันและควบคุมโรคโลหิต</a:t>
            </a:r>
            <a:r>
              <a:rPr lang="th-TH" sz="35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จางธาลัส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ซีเมียในหญิงตั้งครรภ์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การป้องกันและควบคุมกลุ่มอาการดาวน์ในหญิงตั้งครรภ์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5) การป้องกันและควบคุมภาวะพร่องฮอร์โมนไทรอยด์ในเด็กแรกเกิด (</a:t>
            </a: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TSH)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บริการคุมกำเนิดกึ่งถาวร (ใส่ห่วงอนามัย/ฝังยาคุมกำเนิด) ในหญิงอายุน้อยกว่า 20 ปี</a:t>
            </a:r>
            <a:endParaRPr lang="en-US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บริการป้องกันการยุติการตั้งครรภ์ที่ไม่ปลอดภัย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8) บริการคุมกำเนิดกึ่งถาวร (ใส่ห่วงอนามัย/ฝังยาคุมกำเนิด) ในหญิงอายุ 20 ปีขึ้นไป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กรณีหลังยุติการตั้งครรภ์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-1"/>
            <a:ext cx="12192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วัตถุประสงค์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3930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 การบันทึกค่ารักษาพยาบาล(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638" b="3993"/>
          <a:stretch/>
        </p:blipFill>
        <p:spPr>
          <a:xfrm>
            <a:off x="218941" y="1015028"/>
            <a:ext cx="11681139" cy="5546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80465"/>
            <a:ext cx="5257800" cy="3337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1282" y="2161963"/>
            <a:ext cx="69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B005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4408" y="2481466"/>
            <a:ext cx="1017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900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45878" y="1343495"/>
            <a:ext cx="463639" cy="294721"/>
          </a:xfrm>
          <a:prstGeom prst="ellips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6524" y="2029168"/>
            <a:ext cx="463639" cy="353424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42620" y="5916441"/>
            <a:ext cx="463639" cy="35342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5046" y="1493950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3974529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 การบันทึกการผ่าตัด หัตถการ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F3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312" y="935439"/>
            <a:ext cx="11611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04471"/>
              </p:ext>
            </p:extLst>
          </p:nvPr>
        </p:nvGraphicFramePr>
        <p:xfrm>
          <a:off x="511505" y="935441"/>
          <a:ext cx="11144698" cy="561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847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734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2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เพิ่มข้อมูล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กดเพิ่ม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34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en-US" sz="2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การผ่าตัด หัตถการ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 การผ่าตัด หัตถการ (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F3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34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รหัสผ่าตัด/หัตถการ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ระบุวิธีการทำหัตถการ ด้วยรหัส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  </a:t>
                      </a:r>
                      <a:r>
                        <a:rPr lang="th-TH" sz="28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อย่างใดอย่างหนึ่ง ดังนี้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3225">
                <a:tc>
                  <a:txBody>
                    <a:bodyPr/>
                    <a:lstStyle/>
                    <a:p>
                      <a:pPr algn="l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67.19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Colposcopic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examination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of cervix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67.11 </a:t>
                      </a:r>
                      <a:r>
                        <a:rPr lang="en-US" sz="2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Endocervical</a:t>
                      </a: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biopsy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67.12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Colposcopic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examination with biopsy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67.2 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Conization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of cervix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67.32 </a:t>
                      </a:r>
                      <a:r>
                        <a:rPr lang="en-US" sz="2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Colposcopic</a:t>
                      </a: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&amp; </a:t>
                      </a:r>
                      <a:r>
                        <a:rPr lang="en-US" sz="2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leep</a:t>
                      </a: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70.21 </a:t>
                      </a:r>
                      <a:r>
                        <a:rPr lang="en-US" sz="2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Vaginoscopy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47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บันทึก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99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079"/>
          <a:stretch/>
        </p:blipFill>
        <p:spPr>
          <a:xfrm>
            <a:off x="291717" y="811370"/>
            <a:ext cx="11701532" cy="59500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84160" y="5979004"/>
            <a:ext cx="437882" cy="3830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88663" y="1245110"/>
            <a:ext cx="386368" cy="365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1847" y="3763368"/>
            <a:ext cx="598331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กดเพิ่ม 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การผ่าตัดหัตถการ</a:t>
            </a:r>
          </a:p>
          <a:p>
            <a:pPr font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รหัสผ่าตัด/หัตถการ เลือก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ICD 9: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67.19 , 67.11, 67.12 ,67.2 , 67.32,70.21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2794716" y="1781418"/>
            <a:ext cx="399246" cy="34417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3251"/>
            <a:ext cx="12192000" cy="811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การบันทึกข้อมูลการผ่าตัดหัตถการ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F3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12" name="Oval 11"/>
          <p:cNvSpPr/>
          <p:nvPr/>
        </p:nvSpPr>
        <p:spPr>
          <a:xfrm>
            <a:off x="10545651" y="6013206"/>
            <a:ext cx="399246" cy="344174"/>
          </a:xfrm>
          <a:prstGeom prst="ellips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9441" y="1596982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3097607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 การวินิจฉัยโรค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2763"/>
              </p:ext>
            </p:extLst>
          </p:nvPr>
        </p:nvGraphicFramePr>
        <p:xfrm>
          <a:off x="204369" y="831741"/>
          <a:ext cx="1114469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0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กดเพิ่ม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เลือกวินิจฉัยโรคหลัก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ระบุการวินิจฉัยโรค จากการตรวจทางพยาธิวิทยา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ด้วยรหัส 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 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อย่างใดอย่างหนึ่ง ดังนี้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กรณีผลการตรวจผิดปกติ  ให้บันทึก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รหัสโรค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C 53*  :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Malignant neoplasm of cervix uteri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D 06*  : </a:t>
                      </a:r>
                      <a:r>
                        <a:rPr lang="it-IT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Carcinoma in situ of cervix uteri  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N 87* :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Dysplasia of cervix uteri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 87.2,R 87.3 </a:t>
                      </a:r>
                      <a:r>
                        <a:rPr lang="th-TH" sz="20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 87.6 :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Abnormal finding in specimens</a:t>
                      </a: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from female genital organs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87.60 : Atypical squamous cells [ASC] (TM)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R 87.61 : Low - grade Squamous intraepithelial lesion (LSIL),  ASCUS,  AGUS 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TM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 87.62 : High - grade  Squamous intraepithelial lesion (HSIL) 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TM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R 87.63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: Atypical glandular cells [AGC] (TM)</a:t>
                      </a: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0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516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40"/>
          <a:stretch/>
        </p:blipFill>
        <p:spPr>
          <a:xfrm>
            <a:off x="268310" y="1027905"/>
            <a:ext cx="11655380" cy="5681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9939" y="4529975"/>
            <a:ext cx="552953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การผ่าตัดหัตถการ</a:t>
            </a:r>
          </a:p>
          <a:p>
            <a:pPr font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ctr"/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6921" y="3992177"/>
            <a:ext cx="6259133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กดเพิ่ม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เลือก การวินิจฉัยโรค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font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วินิจฉัยโรคหลัก กรณีผลไม่พบเซลล์มะเร็ง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 87.2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 87.3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 87.6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font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กรณีผลผิดปกติเลือก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 C 53*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D 06*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หรือ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 87*  </a:t>
            </a:r>
          </a:p>
          <a:p>
            <a:pPr font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  <p:sp>
        <p:nvSpPr>
          <p:cNvPr id="7" name="Oval 6"/>
          <p:cNvSpPr/>
          <p:nvPr/>
        </p:nvSpPr>
        <p:spPr>
          <a:xfrm>
            <a:off x="3819950" y="1429899"/>
            <a:ext cx="437882" cy="3830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30610" y="2160729"/>
            <a:ext cx="386368" cy="36512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135673" y="5955678"/>
            <a:ext cx="399246" cy="34417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3251"/>
            <a:ext cx="12192000" cy="811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การบันทึกข้อมูลการวินิจฉัยโรค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11" name="Oval 10"/>
          <p:cNvSpPr/>
          <p:nvPr/>
        </p:nvSpPr>
        <p:spPr>
          <a:xfrm>
            <a:off x="7797375" y="6210209"/>
            <a:ext cx="437882" cy="38302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0804" y="1764409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2478454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0"/>
            <a:ext cx="12192000" cy="7856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สรุปการส่งข้อมูลและจ่ายค่าบริการตรวจคัดกรองและตรวจยืนยันมะเร็งปากมดลูก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326640"/>
              </p:ext>
            </p:extLst>
          </p:nvPr>
        </p:nvGraphicFramePr>
        <p:xfrm>
          <a:off x="0" y="793780"/>
          <a:ext cx="12192001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77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เงื่อนไข/กระบวนการ/ขั้นตอน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การส่งข้อมูล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300" b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หน่วยบริการในสังกัด </a:t>
                      </a:r>
                      <a:r>
                        <a:rPr lang="th-TH" sz="2300" b="0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สป.สธ</a:t>
                      </a:r>
                      <a:r>
                        <a:rPr lang="th-TH" sz="2300" b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3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ส่งข้อมูล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ตามแฟ้มฐานข้อมูลโครงสร้างฐานข้อมูลด้านการแพทย์และสุขภาพ (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แฟ้ม)</a:t>
                      </a:r>
                      <a:endParaRPr lang="th-TH" sz="23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คือ แฟ้ม (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1) Person,</a:t>
                      </a:r>
                      <a:r>
                        <a:rPr lang="th-TH" sz="23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แฟ้ม 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(15) Diagnosis</a:t>
                      </a:r>
                      <a:r>
                        <a:rPr lang="th-TH" sz="23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3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แฟ้ม</a:t>
                      </a:r>
                      <a:r>
                        <a:rPr lang="th-TH" sz="2300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300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41</a:t>
                      </a:r>
                      <a:r>
                        <a:rPr lang="th-TH" sz="2300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en-US" sz="2300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special PP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th-TH" sz="23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3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หน่วยบริการนอกสังกัด </a:t>
                      </a:r>
                      <a:r>
                        <a:rPr lang="th-TH" sz="23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</a:t>
                      </a:r>
                      <a:r>
                        <a:rPr lang="en-US" sz="23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3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สธ</a:t>
                      </a:r>
                      <a:r>
                        <a:rPr lang="th-TH" sz="23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endParaRPr lang="th-TH" sz="23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ส่งข้อมูลตามระบบ</a:t>
                      </a:r>
                      <a:r>
                        <a:rPr lang="th-TH" sz="2300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300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 claim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7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ระยะเวลาที่ส่งข้อมูล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หน่วยบริการส่งข้อมูล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ผลงานในเดือนมายัง </a:t>
                      </a:r>
                      <a:r>
                        <a:rPr lang="th-TH" sz="24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.ทุกเดือน ภายในวันที่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ของเดือนถัดไป หรือทุกวัน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การประมวลผล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สำนักงานประมวลผลข้อมูลจาก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 และ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 claim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ในระบบ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Seamless For DMIS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CCS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ภายในวันที่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ระยะเวลาที่จ่าย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สำนักงานโดย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สจช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.ตั้งฎีกาภายในวันที่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24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สบก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.โอนเงินภายในวันที่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ของเดือนถัดไป 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หน่วยบริการที่รับเงิน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โอนให้หน่วยบริการประจำ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ที่เป็นแม่ข่าย หน่วยบริการรับส่งต่อ หน่วยบริการร่วมให้บริการ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</a:t>
                      </a:r>
                      <a:endParaRPr lang="th-TH" sz="2400" b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โดยรายงานการโอนเงินจะแสดงรายชื่อผู้รับบริการและหน่วยบริการที่ให้บริการทั้งหมด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7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การอุทธรณ์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หน่วยบริการตรวจสอบข้อมูล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และอุทธรณ์ ในระบบ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Seamless For DMIS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CCS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27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การจ่ายค่าบริการ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จ่ายสำหรับ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การให้บริการผู้มีสิทธิ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ครั้ง/คน ทุก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จะไม่จ่ายซ้ำ โดยตรวจสอบจากเลขบัตรประจำตัวประชาชนและวันที่ให้บริการ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373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"/>
            <a:ext cx="12192000" cy="669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ขั้นตอนการตรวจสอบการจ่าย การคัดกรองมะเร็งปากมดลูก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1" t="6874"/>
          <a:stretch/>
        </p:blipFill>
        <p:spPr>
          <a:xfrm>
            <a:off x="103031" y="751137"/>
            <a:ext cx="12088969" cy="61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7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068" y="7219"/>
            <a:ext cx="12178931" cy="7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89" y="1843579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ดร.สิรินาฏ  นิภาพร               สำนักสนับสนุนระบบบริการปฐมภูมิ 	โทร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090 197 5132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AADF7-A07A-4262-A371-A2559B403416}"/>
              </a:ext>
            </a:extLst>
          </p:cNvPr>
          <p:cNvSpPr txBox="1"/>
          <p:nvPr/>
        </p:nvSpPr>
        <p:spPr>
          <a:xfrm>
            <a:off x="357389" y="969014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.ส่วนกลาง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933FA-05E5-4B70-A591-59C3F870D08A}"/>
              </a:ext>
            </a:extLst>
          </p:cNvPr>
          <p:cNvSpPr txBox="1"/>
          <p:nvPr/>
        </p:nvSpPr>
        <p:spPr>
          <a:xfrm>
            <a:off x="357388" y="2533478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เขต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43C32-772C-477F-BB08-B045DE92EA16}"/>
              </a:ext>
            </a:extLst>
          </p:cNvPr>
          <p:cNvSpPr txBox="1"/>
          <p:nvPr/>
        </p:nvSpPr>
        <p:spPr>
          <a:xfrm>
            <a:off x="369824" y="3346488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ชื่อ.......                                                    	                       โทร...........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400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5391"/>
            <a:ext cx="12192000" cy="126885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บริการฝากครรภ์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ANC 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9240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39</a:t>
            </a:fld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9975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บริการฝากครรภ์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89" y="781387"/>
            <a:ext cx="11871569" cy="55707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เพื่อเพิ่มการเข้าถึงและความครอบคลุมบริการฝากครรภ์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หญิงตั้งครรภ์ คนไทย ทุกสิทธิ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การฝากครรภ์ครั้งแรก  </a:t>
            </a: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การมารับบริการฝากครรภ์ครั้งแรกในครรภ์นั้นๆ ของหญิงตั้งครรภ์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ไม่ว่าจะมีอายุครรภ์เท่าใด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ที่หน่วยบริการ และได้รับบริการครบถ้วนตามข้อกำหนดกิจกรรมในการฝากครรภ์ครั้งแรก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การฝากครรภ์ครั้งต่อๆ ไปของผู้รับบริการ  </a:t>
            </a: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การมารับบริการฝากครรภ์ครั้งที่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2 -5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ในครรภ์นั้นๆ ของหญิงตั้งครรภ์ ที่หน่วยบริการ และได้รับบริการครบถ้วนตามข้อกำหนดกิจกรรม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หน่วยที่ให้บริการ</a:t>
            </a:r>
          </a:p>
          <a:p>
            <a:pPr lvl="2"/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หน่วยบริการในระบบหลักประกันสุขภาพแห่งชาติ ทั้งภาครัฐและเอกชน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494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0450"/>
            <a:ext cx="12192000" cy="1325563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บริการตรวจคัดกรองมะเร็งปากมดลูก</a:t>
            </a:r>
          </a:p>
        </p:txBody>
      </p:sp>
    </p:spTree>
    <p:extLst>
      <p:ext uri="{BB962C8B-B14F-4D97-AF65-F5344CB8AC3E}">
        <p14:creationId xmlns:p14="http://schemas.microsoft.com/office/powerpoint/2010/main" val="4273372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40</a:t>
            </a:fld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125990" y="0"/>
            <a:ext cx="1206601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บริการฝากครรภ์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79" y="794412"/>
            <a:ext cx="12192000" cy="23698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อัตราจ่ายค่าบริการ   </a:t>
            </a:r>
            <a:endParaRPr lang="th-TH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-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เหมาจ่ายบริการฝากครรภ์ ครั้งแรก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1,200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</a:p>
          <a:p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-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เหมาจ่ายบริการฝากครรภ์ ครั้งที่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2,3,4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5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(ตามช่วงอายุครรภ์)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ครั้งละ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400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 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หน่วยที่ให้บริการ</a:t>
            </a:r>
          </a:p>
          <a:p>
            <a:pPr lvl="2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หน่วยบริการในระบบหลักประกันสุขภาพแห่งชาติ ทั้งภาครัฐและเอกชน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49836"/>
            <a:ext cx="12192000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 เงื่อนไข และหลักเกณฑ์การจ่าย การให้บริการ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หน่วยบริการต้องให้บริการดูแลหญิงตั้งครรภ์ทุกสิทธิ ตามชุดสิทธิประโยชน์พื้นฐานสำหรับบริการฝากครรภ์ตามประกาศคณะกรรมการหลักประกันสุขภาพแห่งชาติ เรื่อง ประเภทและขอบเขตของบริการสาธารณสุข (ฉบับที่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10)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</a:t>
            </a:r>
            <a:endParaRPr lang="th-TH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กลุ่มหญิงตั้งครรภ์ ข้อ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– 1.9</a:t>
            </a:r>
          </a:p>
          <a:p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กรณีที่แพทย์วินิจฉัยว่าเป็นครรภ์เสี่ยงสูง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High risk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มีความจำเป็นต้องให้การดูแลพิเศษมากกว่า 5 ครั้ง และต้องประเมินเพิ่มเติมหรือตรวจติดตามพิเศษมากกว่าชุดสิทธิประโยชน์พื้นฐาน บริการส่วนนี้ถือว่าเป็นการรักษาพยาบาล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Care)</a:t>
            </a:r>
          </a:p>
        </p:txBody>
      </p:sp>
    </p:spTree>
    <p:extLst>
      <p:ext uri="{BB962C8B-B14F-4D97-AF65-F5344CB8AC3E}">
        <p14:creationId xmlns:p14="http://schemas.microsoft.com/office/powerpoint/2010/main" val="1838313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15130"/>
              </p:ext>
            </p:extLst>
          </p:nvPr>
        </p:nvGraphicFramePr>
        <p:xfrm>
          <a:off x="-25756" y="1264583"/>
          <a:ext cx="12191999" cy="414528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464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4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054"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กิจกรรมพื้นฐาน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ครั้งแรก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(อายุครรภ์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&lt;20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สัปดาห์)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(อายุครรภ์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&lt;26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สัปดาห์)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(อายุครรภ์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&lt;32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สัปดาห์)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(อายุครรภ์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สัปดาห์)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การซักประวัติ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การตรวจร่างกาย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วัดสัญญาณชีพ: ชีพจร ความดันโลหิต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ชั่งน้ำหนัก ส่วนสูง คำนวณดัชนีมวลกาย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ตรวจสุขภาพช่องปากและฟัน ขัดและทำความสะอาดฟัน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ตรวจทางสูตินรีเวช: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-ตรวจภายใน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-ตรวจวัดความสูงยอดมดลูก ฟังเสียงหัวใจทารก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-ตรวจอัลตร้าซาวด์ (ถ้ามี)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ตรวจคัดกรองภาวะซึมเศร้า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ตรวจคัดกรองการสูบบุหรี่/ดื่มสุรา/ใช้สารเสพติด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ประเมินความเสี่ยงของการตั้งครรภ์ 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Classifying form)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5" name="ลูกศรเชื่อมต่อแบบตรง 1"/>
          <p:cNvCxnSpPr/>
          <p:nvPr/>
        </p:nvCxnSpPr>
        <p:spPr>
          <a:xfrm>
            <a:off x="7888288" y="7058025"/>
            <a:ext cx="144145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0" y="0"/>
            <a:ext cx="120503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สรุปกิจกรรมบริการฝากครรภ์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5846612" y="407322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</p:txBody>
      </p:sp>
    </p:spTree>
    <p:extLst>
      <p:ext uri="{BB962C8B-B14F-4D97-AF65-F5344CB8AC3E}">
        <p14:creationId xmlns:p14="http://schemas.microsoft.com/office/powerpoint/2010/main" val="2439252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" y="994127"/>
          <a:ext cx="12191999" cy="475488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464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4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9822"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กิจกรรมพื้นฐาน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ครั้งแรก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(อายุครรภ์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&lt;20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สัปดาห์)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(อายุครรภ์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&lt;26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สัปดาห์)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(อายุครรภ์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&lt;32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สัปดาห์)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(อายุครรภ์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สัปดาห์)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การตรวจทางห้องปฏิบัติการ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568960" lvl="1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6.1 urine dipstick test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568960" lvl="1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6.2 CBC-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99">
                <a:tc>
                  <a:txBody>
                    <a:bodyPr/>
                    <a:lstStyle/>
                    <a:p>
                      <a:pPr marL="568960" marR="0" lvl="1" indent="-1117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6.3 MCV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และหรือ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DCIP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ถ้า +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MCV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และหรือ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DCIP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ของสามี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568960" lvl="1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6.4 Blood group: ABO/Rh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568960" lvl="1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6.5 VDRL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568960" lvl="1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6.6 HIV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568960" lvl="1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6.7 Hepatitis 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การให้ยา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Triferdine (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ยาวิตามินเสริมเหล็ก/โฟลิค/ไอโอดิน)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การให้วัคซีน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dT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ตามเกณฑ์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การให้คำแนะนำ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บันทึกสมุดอนามัยมารดา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34504" marR="3450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สรุปกิจกรรมบริการฝากครรภ์ (ต่อ)</a:t>
            </a:r>
          </a:p>
        </p:txBody>
      </p:sp>
    </p:spTree>
    <p:extLst>
      <p:ext uri="{BB962C8B-B14F-4D97-AF65-F5344CB8AC3E}">
        <p14:creationId xmlns:p14="http://schemas.microsoft.com/office/powerpoint/2010/main" val="3177722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28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บริการฝากครรภ์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ชุดข้อมูลเพื่อค่าใช้จ่ายบริการฝากครรภ์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6939"/>
              </p:ext>
            </p:extLst>
          </p:nvPr>
        </p:nvGraphicFramePr>
        <p:xfrm>
          <a:off x="0" y="625620"/>
          <a:ext cx="3252428" cy="3976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27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ข้อมูลทั่วไป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18" marR="7818" marT="781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144">
                <a:tc>
                  <a:txBody>
                    <a:bodyPr/>
                    <a:lstStyle/>
                    <a:p>
                      <a:pPr lvl="0" algn="l" fontAlgn="t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เลขบัตรประจำตัวประชาชนของหญิงตั้งครรภ์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18" marR="7818" marT="781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 นามสกุล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18" marR="7818" marT="781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 เดือน ปี เกิด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18" marR="7818" marT="78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อายุ.......ปี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18" marR="7818" marT="781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ครรภ์ที่......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18" marR="7818" marT="78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อายุครรภ์......สัปดาห์..... วัน </a:t>
                      </a:r>
                    </a:p>
                    <a:p>
                      <a:pPr algn="l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วันแรกของการมีประจำเดือนครั้งสุดท้าย(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LMP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7818" marR="7818" marT="781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สิทธิการรักษา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18" marR="7818" marT="78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 (รวมสิทธิ </a:t>
                      </a:r>
                      <a:r>
                        <a:rPr lang="th-TH" sz="20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531" marR="7818" marT="781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u="none" strike="noStrike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ประกันสังคม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531" marR="7818" marT="781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27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u="none" strike="noStrike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หลักประกันสุขภาพแห่งชาติ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4531" marR="7818" marT="781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98802"/>
              </p:ext>
            </p:extLst>
          </p:nvPr>
        </p:nvGraphicFramePr>
        <p:xfrm>
          <a:off x="3229734" y="628651"/>
          <a:ext cx="8872116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9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ช่วงอายุครรภ์ที่จ่าย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ครั้งแรก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ของการฝากครรภ์</a:t>
                      </a:r>
                      <a:endParaRPr lang="en-US" sz="22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ช่วงอายุครรภ์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13 - &lt; 20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ช่วงอายุครรภ์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20 - &lt; 26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ช่วงอายุครรภ์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26 - &lt; 32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ช่วงอายุครรภ์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 – 40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73">
                <a:tc>
                  <a:txBody>
                    <a:bodyPr/>
                    <a:lstStyle/>
                    <a:p>
                      <a:pPr 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 เดือน ปี </a:t>
                      </a:r>
                    </a:p>
                    <a:p>
                      <a:pPr 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ที่รับบริการ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 เดือน ปี ที่รับบริการ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 เดือน ปี ที่รับบริการ</a:t>
                      </a:r>
                      <a:endParaRPr lang="th-TH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 เดือน ปี ที่รับบริการ</a:t>
                      </a:r>
                      <a:endParaRPr lang="th-TH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 เดือน ปี ที่รับ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</a:t>
                      </a:r>
                      <a:endParaRPr lang="th-TH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กรณีหญิงตั้งครรภ</a:t>
                      </a:r>
                      <a:r>
                        <a:rPr lang="th-TH" sz="22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์มีความเสี่ยงสูง จำเป็น ต้องได้รับการดูแลรักษา</a:t>
                      </a:r>
                      <a:r>
                        <a:rPr lang="en-US" sz="22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ให้แนะนำหญิงตั้งครรภ์ไปฝากครรภ์ที่หน่วยบริการประจำหรือสถาน พยาบาลคู่สัญญาหลัก ที่ตนเองลงทะเบียนไว้ เพื่อไม่ให้หญิงตั้งครรภ์มีภาระค่าใช้จ่าย </a:t>
                      </a:r>
                      <a:r>
                        <a:rPr lang="th-TH" sz="22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ทั้งนี้ </a:t>
                      </a:r>
                      <a:r>
                        <a:rPr lang="th-TH" sz="2200" b="1" baseline="0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2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.ยังคงจ่ายค่า บริการฝากครรภ์พื้นฐาน จนครบ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2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ครั้ง</a:t>
                      </a:r>
                      <a:endParaRPr lang="th-TH" sz="22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768"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ผลการตรวจทางห้องปฏิบัติการ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lvl="0" indent="-285750" algn="l" fontAlgn="b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……….%</a:t>
                      </a:r>
                    </a:p>
                    <a:p>
                      <a:pPr marL="285750" lvl="0" indent="-285750" algn="l" fontAlgn="b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Thalassemia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742950" lvl="1" indent="-285750" algn="l" fontAlgn="b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742950" lvl="1" indent="-285750" algn="l" fontAlgn="b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 err="1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Pos</a:t>
                      </a:r>
                      <a:endParaRPr lang="en-US" sz="1800" b="1" i="0" u="none" strike="noStrike" dirty="0">
                        <a:solidFill>
                          <a:srgbClr val="FF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lvl="0" indent="-285750" algn="l" fontAlgn="b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VDRL</a:t>
                      </a: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    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Neg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     </a:t>
                      </a:r>
                      <a:r>
                        <a:rPr lang="en-US" sz="1800" b="0" i="0" u="none" strike="noStrike" dirty="0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Pos</a:t>
                      </a:r>
                      <a:endParaRPr lang="en-US" sz="1800" b="1" i="0" u="none" strike="noStrike" dirty="0">
                        <a:solidFill>
                          <a:srgbClr val="FF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lvl="0" indent="-285750" algn="l" fontAlgn="b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HBsAg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    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Neg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     </a:t>
                      </a:r>
                      <a:r>
                        <a:rPr lang="en-US" sz="1800" b="0" i="0" u="none" strike="noStrike" dirty="0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Pos</a:t>
                      </a:r>
                      <a:endParaRPr lang="en-US" sz="1800" b="1" i="0" u="none" strike="noStrike" dirty="0">
                        <a:solidFill>
                          <a:srgbClr val="FF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lvl="0" indent="-285750" algn="l" fontAlgn="b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 HIV</a:t>
                      </a: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    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ตรวจ</a:t>
                      </a: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th-TH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     </a:t>
                      </a:r>
                      <a:r>
                        <a:rPr lang="en-US" sz="1800" b="0" i="0" u="none" strike="noStrike" dirty="0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th-TH" sz="1800" b="1" i="0" u="none" strike="noStrike" dirty="0">
                          <a:solidFill>
                            <a:srgbClr val="FF33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ไม่ตรวจ</a:t>
                      </a:r>
                      <a:endParaRPr lang="th-TH" sz="1800" b="1" i="0" u="none" strike="noStrike" dirty="0">
                        <a:solidFill>
                          <a:srgbClr val="FF33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ผลการประเมินความเสี่ยงการตั้งครรภ์</a:t>
                      </a: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Neg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Pos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ผลการประเมินความเสี่ยงการตั้งครรภ์</a:t>
                      </a: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Neg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Pos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ผลการตรวจทางห้องปฏิบัติการ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……….%</a:t>
                      </a:r>
                    </a:p>
                    <a:p>
                      <a:pPr marL="285750" indent="-285750" algn="l" fontAlgn="t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VDRL,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th-TH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Neg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Pos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l" fontAlgn="b">
                        <a:buFont typeface="Wingdings" panose="05000000000000000000" pitchFamily="2" charset="2"/>
                        <a:buChar char="o"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 HIV</a:t>
                      </a: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ตรวจ</a:t>
                      </a: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th-TH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ไม่ตรวจ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th-TH" sz="18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ผลการประเมินความเสี่ยงการตั้งครรภ์</a:t>
                      </a: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Neg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" panose="05000000000000000000" pitchFamily="2" charset="2"/>
                      </a:endParaRPr>
                    </a:p>
                    <a:p>
                      <a:pPr marL="0" lv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Pos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747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"/>
            <a:ext cx="12192000" cy="618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ขั้นตอนการตรวจสอบการจ่าย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ANC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2" t="5597" r="9940"/>
          <a:stretch/>
        </p:blipFill>
        <p:spPr>
          <a:xfrm>
            <a:off x="218941" y="721217"/>
            <a:ext cx="11809927" cy="61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5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8642"/>
            <a:ext cx="12286445" cy="1738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การส่งข้อมูลเพื่อขอรับค่าใช้จ่ายบริการฝากครรภ์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262916" y="3285679"/>
            <a:ext cx="97738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หน่วยบริการสังกัดสำนักงานปลัดกระทรวงสาธารณสุข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ส่งข้อมูลตาม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แฟ้มฐานข้อมูลโครงสร้างฐานข้อมูลด้านการแพทย์และสุขภาพ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43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แฟ้ม)</a:t>
            </a:r>
          </a:p>
          <a:p>
            <a:pPr marL="514350" indent="-514350">
              <a:buAutoNum type="arabicPeriod" startAt="2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หน่วยบริการนอกสังกัดสำนักงานปลัดกระทรวงสาธารณสุข: ส่งข้อมูล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ผ่านระบบ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116378" y="5886391"/>
            <a:ext cx="11771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หน่วยบริการใน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พื้นที่เขต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13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กทม.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ใช้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BPPDS</a:t>
            </a:r>
            <a:r>
              <a:rPr lang="en-US" b="1" baseline="30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*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(Bangkok Promotion &amp; Prevention Database System)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785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หน่วยบริการสังกัดสำนักงานปลัดกระทรวงสาธารณสุข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ส่งข้อมูลตาม</a:t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แฟ้มฐานข้อมูลโครงสร้างฐานข้อมูลด้านการแพทย์และสุขภาพ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43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แฟ้ม)</a:t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39" y="1700798"/>
            <a:ext cx="1043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แฟ้มที่ใช้ในการประมวลผล: บริการฝากครรภ์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2287" y="2511380"/>
            <a:ext cx="6851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แฟ้ม (1)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: PERSON</a:t>
            </a:r>
          </a:p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แฟ้ม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33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: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PRENATAL</a:t>
            </a:r>
          </a:p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แฟ้ม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34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: ANC</a:t>
            </a:r>
          </a:p>
        </p:txBody>
      </p:sp>
    </p:spTree>
    <p:extLst>
      <p:ext uri="{BB962C8B-B14F-4D97-AF65-F5344CB8AC3E}">
        <p14:creationId xmlns:p14="http://schemas.microsoft.com/office/powerpoint/2010/main" val="2394313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33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PRENATAL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73451"/>
              </p:ext>
            </p:extLst>
          </p:nvPr>
        </p:nvGraphicFramePr>
        <p:xfrm>
          <a:off x="3" y="811370"/>
          <a:ext cx="1219199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รหัสสถานบริการ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HOSPCODE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ทะเบียนบุคคล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PID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ครรภ์ที่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GRAVIDA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วันแรกของการมีประจำเดือนครั้งสุดท้าย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LMP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วันที่กำหนดคลอด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</a:t>
                      </a:r>
                      <a:r>
                        <a:rPr lang="th-TH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VDRL_RS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VDRL _RESULT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1=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2=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ผิดปกติ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HB_RS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HB_RESULT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1=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2=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ผิดปกติ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</a:t>
                      </a:r>
                      <a:r>
                        <a:rPr lang="th-TH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HIV_RS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HIV_RESULT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1=</a:t>
                      </a:r>
                      <a:r>
                        <a:rPr lang="th-TH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3=</a:t>
                      </a:r>
                      <a:r>
                        <a:rPr lang="th-TH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ไม่ตรวจ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865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33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PRENATAL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39831"/>
              </p:ext>
            </p:extLst>
          </p:nvPr>
        </p:nvGraphicFramePr>
        <p:xfrm>
          <a:off x="3" y="811370"/>
          <a:ext cx="12191998" cy="4105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วันที่ตรวจ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HCT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DATE_HCT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0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HCT_RESULT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</a:t>
                      </a:r>
                      <a:r>
                        <a:rPr lang="th-TH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THALASSEMIA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THALASSEMIA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1=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2=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ผิดปกติ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r>
                        <a:rPr lang="th-TH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 ปี ที่ปรับปรุง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D_UPDATE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DT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เลขที่ผู้ให้บริการ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PROVIDER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เลขที่บัตรประชาชน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CID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423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34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ANC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369276"/>
              </p:ext>
            </p:extLst>
          </p:nvPr>
        </p:nvGraphicFramePr>
        <p:xfrm>
          <a:off x="3" y="811370"/>
          <a:ext cx="12191998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รหัสสถานบริการ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HOSPCODE 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ทะเบียนบุคคล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PID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SEQ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วันที่ให้บริการ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DATE_SERV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GRAVIDA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720">
                <a:tc row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ช่วงที่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ครั้งแรก</a:t>
                      </a:r>
                      <a:r>
                        <a:rPr lang="th-TH" sz="2800" b="1" baseline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ของการครรภ์</a:t>
                      </a:r>
                      <a:endParaRPr lang="th-TH" sz="2800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720"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13 - &lt; 20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40"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20 - &lt; 26 </a:t>
                      </a:r>
                      <a:r>
                        <a:rPr lang="en-US" sz="2400" b="1" baseline="0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26 - &lt; 32 </a:t>
                      </a:r>
                      <a:r>
                        <a:rPr lang="en-US" sz="2400" b="1" baseline="0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 – 40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r>
                        <a:rPr lang="th-TH" sz="24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</a:p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60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585D3-4B1F-4070-9B2A-BBC0E865297F}" type="slidenum">
              <a:rPr lang="th-TH" smtClean="0"/>
              <a:pPr/>
              <a:t>5</a:t>
            </a:fld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บริการตรวจคัดกรองมะเร็งปากมดลูก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804150"/>
            <a:ext cx="12192000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marL="0" lvl="1"/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1.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เพื่อเพิ่มการเข้าถึงการตรวจคัดกรองมะเร็งปากมดลูก</a:t>
            </a:r>
          </a:p>
          <a:p>
            <a:pPr marL="0" lvl="1"/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เพื่อตรวจพบและรักษาผู้ที่เป็น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early pre cancer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 cervix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ในระยะเริ่มแรก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	</a:t>
            </a:r>
          </a:p>
          <a:p>
            <a:pPr marL="0" lvl="1"/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กลุ่มเป้าหมาย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  <a:p>
            <a:pPr marL="0" lvl="1"/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หญิงไทย อายุ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30 –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&lt; 60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ปีทุกสิทธิ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มิสิทธิรับบริการตรวจคัดกรอง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 ทุกๆ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</a:t>
            </a:r>
            <a:endParaRPr lang="th-TH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0" lvl="1"/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รายการบริการ</a:t>
            </a:r>
            <a:endParaRPr lang="en-US" sz="3200" b="1" dirty="0">
              <a:solidFill>
                <a:srgbClr val="0070C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457200" lvl="2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1.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ตรวจคัดกรอง ด้วยวิธี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Pap smear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หรือ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VIA </a:t>
            </a:r>
          </a:p>
          <a:p>
            <a:pPr lvl="2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อัตราจ่าย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ครั้งละ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250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ตรวจยืนยันด้วย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Colposcopy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รวม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Biopsy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หรือ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LEEP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และการตรวจพยาธิวิทยา กรณีที่ผลการตรวจ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Pap  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smear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ผิดปกติ  </a:t>
            </a:r>
          </a:p>
          <a:p>
            <a:pPr lvl="2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อัตราจ่าย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เหมาจ่าย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900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หน่วยให้บริการ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หน่วยบริการในระบบหลักประกันสุขภาพแห่งชาติ ทั้งภาครัฐและเอกชน</a:t>
            </a:r>
          </a:p>
        </p:txBody>
      </p:sp>
    </p:spTree>
    <p:extLst>
      <p:ext uri="{BB962C8B-B14F-4D97-AF65-F5344CB8AC3E}">
        <p14:creationId xmlns:p14="http://schemas.microsoft.com/office/powerpoint/2010/main" val="24993228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34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ANC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83238"/>
              </p:ext>
            </p:extLst>
          </p:nvPr>
        </p:nvGraphicFramePr>
        <p:xfrm>
          <a:off x="3" y="811370"/>
          <a:ext cx="121919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อายุครรภ์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ANCRESULT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1=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2=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ผิดปกติ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สถานที่รับบริการฝากครรภ์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ANCPLACE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เลขที่ผู้ให้บริการ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PROVIDER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r>
                        <a:rPr lang="th-TH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 ปี ที่ปรับปรุง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D_UPDATE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DT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เลขที่บัตรประชาชน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CID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979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214"/>
            <a:ext cx="12286445" cy="1738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 startAt="2"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หน่วยบริการนอกสังกัดสำนักงานปลัดกระทรวงสาธารณสุข: ส่งข้อมูล</a:t>
            </a:r>
          </a:p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ผ่านระบบ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 t="2627" r="25388"/>
          <a:stretch/>
        </p:blipFill>
        <p:spPr>
          <a:xfrm>
            <a:off x="5040468" y="2846441"/>
            <a:ext cx="7151532" cy="3554361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0" y="2117952"/>
            <a:ext cx="5121200" cy="3970318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หน้าโปรแกรม </a:t>
            </a:r>
            <a:r>
              <a:rPr lang="en-US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e-claim </a:t>
            </a: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คลิกเลือก ผู้ป่วยนอก</a:t>
            </a:r>
          </a:p>
          <a:p>
            <a:pPr marL="514350" indent="-5143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บันทึก ข้อมูลทั่วไป (</a:t>
            </a:r>
            <a:r>
              <a:rPr lang="en-US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F1</a:t>
            </a: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บันทึก การวินิจฉัยโรค (</a:t>
            </a:r>
            <a:r>
              <a:rPr lang="en-US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F2</a:t>
            </a: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บันทึก ข้อมูลรหัสผ่าตัด หัตถการ(</a:t>
            </a:r>
            <a:r>
              <a:rPr lang="en-US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F3</a:t>
            </a: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บันทึก บริการเฉพาะ (</a:t>
            </a:r>
            <a:r>
              <a:rPr lang="en-US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F6</a:t>
            </a: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)</a:t>
            </a:r>
            <a:endParaRPr lang="en-US" sz="3600" dirty="0">
              <a:latin typeface="TH SarabunPSK" panose="020B0500040200020003" pitchFamily="34" charset="-34"/>
              <a:ea typeface="BatangChe" panose="02030609000101010101" pitchFamily="49" charset="-127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บันทึกค่ารักษา (</a:t>
            </a:r>
            <a:r>
              <a:rPr lang="en-US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F7</a:t>
            </a:r>
            <a:r>
              <a:rPr lang="th-TH" sz="3600" dirty="0">
                <a:latin typeface="TH SarabunPSK" panose="020B0500040200020003" pitchFamily="34" charset="-34"/>
                <a:ea typeface="BatangChe" panose="02030609000101010101" pitchFamily="49" charset="-127"/>
                <a:cs typeface="TH SarabunPSK" panose="020B0500040200020003" pitchFamily="34" charset="-34"/>
              </a:rPr>
              <a:t>)</a:t>
            </a:r>
            <a:endParaRPr lang="en-US" sz="3600" dirty="0">
              <a:latin typeface="TH SarabunPSK" panose="020B0500040200020003" pitchFamily="34" charset="-34"/>
              <a:ea typeface="BatangChe" panose="02030609000101010101" pitchFamily="49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0447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7" r="25388"/>
          <a:stretch/>
        </p:blipFill>
        <p:spPr>
          <a:xfrm>
            <a:off x="-1" y="798491"/>
            <a:ext cx="12192001" cy="6059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2122" y="3684104"/>
            <a:ext cx="344556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199" y="1366149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1343282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98" r="25657"/>
          <a:stretch/>
        </p:blipFill>
        <p:spPr>
          <a:xfrm>
            <a:off x="103031" y="746976"/>
            <a:ext cx="12088969" cy="60250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15944" y="4224270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19730" y="5266331"/>
            <a:ext cx="463639" cy="2947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64428" y="5716146"/>
            <a:ext cx="463639" cy="294721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10284" y="5950091"/>
            <a:ext cx="463639" cy="294721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1"/>
            <a:ext cx="12192000" cy="65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ข้อมูลทั่วไป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8538693" y="4432985"/>
            <a:ext cx="326012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กรณีที่คนไข้ต้องส่งต่อ ระบุ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มีการส่งต่อ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ส่งไปยัง เลือกหน่วยบริการ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 เลือกวินิจฉัย/รับรักษา</a:t>
            </a:r>
          </a:p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6714" y="1275011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1570609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 การวินิจฉัยโรค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51748"/>
              </p:ext>
            </p:extLst>
          </p:nvPr>
        </p:nvGraphicFramePr>
        <p:xfrm>
          <a:off x="589565" y="1650856"/>
          <a:ext cx="11144698" cy="177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0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การวินิจฉัยโรคหลัก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ระบุการวินิจฉัยโรคหลัก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 10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ดังนี้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Z34.0</a:t>
                      </a:r>
                      <a:r>
                        <a:rPr lang="th-TH" sz="2400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th-TH" sz="2400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การดูแลการตั้งครรภ์ปกติ ครรภ์แรก</a:t>
                      </a:r>
                    </a:p>
                    <a:p>
                      <a:r>
                        <a:rPr lang="en-US" sz="2400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Z34.8</a:t>
                      </a:r>
                      <a:r>
                        <a:rPr lang="th-TH" sz="2400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th-TH" sz="2400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การดูแลการตั้งครรภ์ปกติอื่น</a:t>
                      </a:r>
                      <a:endParaRPr lang="en-US" sz="2400" b="1" i="0" u="sng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474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65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 การวินิจฉัยโรค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47"/>
          <a:stretch/>
        </p:blipFill>
        <p:spPr>
          <a:xfrm>
            <a:off x="-14748" y="656823"/>
            <a:ext cx="12192000" cy="67852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09871" y="1166284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05318" y="1895518"/>
            <a:ext cx="463639" cy="2947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5206" y="4182245"/>
            <a:ext cx="340304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การวินิจฉัยโรค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วินิจฉัยโรคหลัก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Z34.0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การดูแลการตั้งครรภ์ปกติ ครรภ์แรก</a:t>
            </a: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Z34.8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การดูแลการตั้งครรภ์ปกติอื่น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  <p:sp>
        <p:nvSpPr>
          <p:cNvPr id="10" name="Oval 7"/>
          <p:cNvSpPr/>
          <p:nvPr/>
        </p:nvSpPr>
        <p:spPr>
          <a:xfrm>
            <a:off x="10259617" y="6522076"/>
            <a:ext cx="463639" cy="29472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99" y="1378040"/>
            <a:ext cx="8113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900" dirty="0"/>
              <a:t>บริการเฉพาะ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4132356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1062320"/>
            <a:ext cx="8809837" cy="56131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5125094" y="1246410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9944" y="2159482"/>
            <a:ext cx="386368" cy="365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92242" y="2352518"/>
            <a:ext cx="399246" cy="34417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1919"/>
            <a:ext cx="12192000" cy="65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 รหัสผ่าตัดหัตถการ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(F3)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7910" y="3628453"/>
            <a:ext cx="340304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การผ่าตัดหัตถการ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ผ่าตัดหัตถการ (ถ้ามี)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</p:spTree>
    <p:extLst>
      <p:ext uri="{BB962C8B-B14F-4D97-AF65-F5344CB8AC3E}">
        <p14:creationId xmlns:p14="http://schemas.microsoft.com/office/powerpoint/2010/main" val="1434103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บริการเฉพาะ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F6)</a:t>
            </a:r>
          </a:p>
          <a:p>
            <a:pPr algn="ctr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59009"/>
              </p:ext>
            </p:extLst>
          </p:nvPr>
        </p:nvGraphicFramePr>
        <p:xfrm>
          <a:off x="525170" y="1380399"/>
          <a:ext cx="11144698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74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1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เลือกลำดับที่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63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เลือกการช่วงของการมาฝากครรภ์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ฝากครรภ์ครั้งที่ </a:t>
                      </a:r>
                      <a:r>
                        <a:rPr lang="en-US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(ครั้งแรกของการมาฝากครรภ์)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13 - &lt; 20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20 - &lt; 26 </a:t>
                      </a:r>
                      <a:r>
                        <a:rPr lang="en-US" sz="2400" b="1" baseline="0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en-US" sz="2400" b="1" baseline="0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26 - &lt; 32 </a:t>
                      </a:r>
                      <a:r>
                        <a:rPr lang="en-US" sz="2400" b="1" baseline="0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 – 40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wks</a:t>
                      </a:r>
                      <a:r>
                        <a:rPr lang="th-TH" sz="24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วันที่หมดประจำเดือน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เลือกวัน เดือน ปี ที่หญิงตั้งครรภ์หมดประจำเดือน</a:t>
                      </a:r>
                      <a:r>
                        <a:rPr lang="th-TH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จากปฏิทิน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ครรภ์ที่ 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บันทึกลำดับที่ของการตั้งครรภ์</a:t>
                      </a:r>
                      <a:r>
                        <a:rPr lang="th-TH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รวมการแท้ง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อายุครรภ์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ระบุจำนวนอายุครรภ์เป็นจำนวนสัปดาห์</a:t>
                      </a:r>
                      <a:r>
                        <a:rPr lang="th-TH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ตัวเลข </a:t>
                      </a:r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ตำแหน่ง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3979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E0C414-EF90-4C82-9005-418070BBB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3" t="5385" r="16995" b="10385"/>
          <a:stretch/>
        </p:blipFill>
        <p:spPr>
          <a:xfrm>
            <a:off x="0" y="811370"/>
            <a:ext cx="12192000" cy="60595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65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บริการเฉพาะ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(F6)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8676" y="3841124"/>
            <a:ext cx="378940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บริการเฉพาะ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(F6)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กลุ่มรายการ เลือก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2ANC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รายการ เลือก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ฝากครรภ์ครั้งที่/ช่วงอายุครรภ์</a:t>
            </a:r>
          </a:p>
        </p:txBody>
      </p:sp>
      <p:sp>
        <p:nvSpPr>
          <p:cNvPr id="7" name="Oval 6"/>
          <p:cNvSpPr/>
          <p:nvPr/>
        </p:nvSpPr>
        <p:spPr>
          <a:xfrm>
            <a:off x="2434107" y="2011594"/>
            <a:ext cx="463639" cy="2947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5926" y="2300622"/>
            <a:ext cx="463639" cy="294721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3836" y="1539823"/>
            <a:ext cx="12492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บริการเฉพาะ</a:t>
            </a:r>
            <a:r>
              <a:rPr lang="en-US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(F6)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03842" y="1250794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4369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7BA21D-CC9E-4DEA-99F9-A6F4E158B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0" t="4743" r="16923" b="10257"/>
          <a:stretch/>
        </p:blipFill>
        <p:spPr>
          <a:xfrm>
            <a:off x="1" y="656823"/>
            <a:ext cx="12191999" cy="62011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34106" y="1824851"/>
            <a:ext cx="463639" cy="2947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5925" y="2189006"/>
            <a:ext cx="463639" cy="294721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1"/>
            <a:ext cx="12192000" cy="65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บริการเฉพาะ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(F6)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8248089" y="4559464"/>
            <a:ext cx="3789407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บริการเฉพาะ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(F6)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กลุ่มรายการ เลือก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2ANC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รายการ เลือก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ฝากครรภ์ครั้งที่/ช่วงอายุครรภ์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กดบันทึก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0957" y="1462549"/>
            <a:ext cx="12492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บริการเฉพาะ</a:t>
            </a:r>
            <a:r>
              <a:rPr lang="en-US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(F6)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22018" y="1236371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74438" y="6376979"/>
            <a:ext cx="463639" cy="294721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291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12192000" cy="85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การส่งข้อมูลเพื่อขอรับค่าใช้จ่ายบริการตรวจคัดกรองมะเร็งปากมดลูก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81886" y="1413152"/>
            <a:ext cx="1109749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การตรวจคัดกรองด้วย วิธี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Pap Smear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VIA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หน่วยบริการสังกัดสำนักงานปลัดกระทรวงสาธารณสุข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ส่งข้อมูลตามแฟ้มฐานข้อมูลโครงสร้างฐานข้อมูลด้านการแพทย์และสุขภาพ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43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แฟ้ม)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หน่วยบริการ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สังกัดสำนักงานปลัดกระทรวงสาธารณสุข: ส่งข้อมูลผ่านระบบ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sz="32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 startAt="2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การตรวจยืนยันด้วย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Colposcopy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Biopsy/LEEP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และการตรวจพยาธิวิทยา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หน่วยบริการทุกแห่ง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ส่งข้อมูลผ่านระบบ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sz="32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endParaRPr lang="th-TH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หน่วยบริการใน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พื้นที่เขต </a:t>
            </a:r>
            <a: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13 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กทม.</a:t>
            </a:r>
            <a: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ใช้ </a:t>
            </a:r>
            <a: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BPPDS</a:t>
            </a:r>
            <a:r>
              <a:rPr lang="en-US" sz="2400" b="1" baseline="30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*</a:t>
            </a:r>
            <a: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(Bangkok Promotion &amp; Prevention Database System)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676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36AB7-C44E-4227-8C54-7EDA2116E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3" t="4872" r="17067" b="10129"/>
          <a:stretch/>
        </p:blipFill>
        <p:spPr>
          <a:xfrm>
            <a:off x="1" y="780344"/>
            <a:ext cx="12191998" cy="607765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656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การบันทึกข้อมูลบริการเฉพาะ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(F6)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6" name="Oval 5"/>
          <p:cNvSpPr/>
          <p:nvPr/>
        </p:nvSpPr>
        <p:spPr>
          <a:xfrm>
            <a:off x="2434106" y="1824851"/>
            <a:ext cx="463639" cy="2947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5925" y="2189006"/>
            <a:ext cx="463639" cy="294721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64180" y="2578607"/>
            <a:ext cx="463639" cy="294721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46890" y="2578607"/>
            <a:ext cx="463639" cy="3089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67482" y="2564389"/>
            <a:ext cx="463639" cy="30893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3515" y="4682375"/>
            <a:ext cx="371213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 วัน เดือน ปี ที่หมดประจำเดือน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 ลำดับที่ของการตั้งครรภ์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 จำนวนอายุครรภ์......สัปดาห์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  <p:sp>
        <p:nvSpPr>
          <p:cNvPr id="12" name="Oval 9"/>
          <p:cNvSpPr/>
          <p:nvPr/>
        </p:nvSpPr>
        <p:spPr>
          <a:xfrm>
            <a:off x="10383198" y="5961428"/>
            <a:ext cx="463639" cy="30893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3836" y="1539823"/>
            <a:ext cx="12492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บริการเฉพาะ</a:t>
            </a:r>
            <a:r>
              <a:rPr lang="en-US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(F6)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01567" y="1313645"/>
            <a:ext cx="463639" cy="294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558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12192000" cy="798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 ค่ารักษาพยาบาล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52569"/>
              </p:ext>
            </p:extLst>
          </p:nvPr>
        </p:nvGraphicFramePr>
        <p:xfrm>
          <a:off x="525170" y="1380399"/>
          <a:ext cx="1114469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5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74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วิธีการบันทึกข้อมูล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1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ค่ารักษาพยาบาล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F7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ค่ารักษาพยาบาล (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F7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รายการค่าบริการทางการแพทย์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ตรวจวินิจฉัยทางเทคนิคการแพทย์และพยาธิวิทยา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เลือก รหัสการ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ตรวจวินิจฉัยทางเทคนิคการแพทย์และพยาธิวิทยา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37557"/>
              </p:ext>
            </p:extLst>
          </p:nvPr>
        </p:nvGraphicFramePr>
        <p:xfrm>
          <a:off x="5215945" y="3438659"/>
          <a:ext cx="6413678" cy="321557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3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รหัสรายการ 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หน่วยนับ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30104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Hematocrit (centrifuged)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……….%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73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30125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Osmotic fragility test, screening</a:t>
                      </a:r>
                    </a:p>
                    <a:p>
                      <a:pPr algn="l" fontAlgn="t"/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MCV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ผิดปกติ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………….</a:t>
                      </a:r>
                      <a:r>
                        <a:rPr lang="en-US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7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36003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Treponema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pallidum - VDRL (RPR) (</a:t>
                      </a:r>
                      <a:r>
                        <a:rPr lang="en-US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Reagin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Ab, D400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  ปกติ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  ผิดปกติ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77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36318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Hepatitis B virus HBs Ag (Hepatitis B surface antigen) - PHA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  ปกติ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  ผิดปกติ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5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36351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HIV Ab (screening)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  ตรวจ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3026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64BE3-BFB0-4FF7-BB20-1035F2FF3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9" t="4743" r="16995" b="10257"/>
          <a:stretch/>
        </p:blipFill>
        <p:spPr>
          <a:xfrm>
            <a:off x="1" y="757978"/>
            <a:ext cx="12192000" cy="608526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656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 ค่ารักษาพยาบาล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5" name="Oval 4"/>
          <p:cNvSpPr/>
          <p:nvPr/>
        </p:nvSpPr>
        <p:spPr>
          <a:xfrm>
            <a:off x="8886628" y="1226641"/>
            <a:ext cx="463639" cy="308939"/>
          </a:xfrm>
          <a:prstGeom prst="ellips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79174" y="2775968"/>
            <a:ext cx="463639" cy="3998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3032" y="4816151"/>
            <a:ext cx="421997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เลือก ค่ารักษาพยาบาล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รายการค่าบริการทางการแพทย์ เลือก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ตรวจวินิจฉัยทางเทคนิคการแพทย์และพยาธิวิทยา คลิกที่ “รายการ”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3836" y="1539823"/>
            <a:ext cx="12492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บริการเฉพาะ</a:t>
            </a:r>
            <a:r>
              <a:rPr lang="en-US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(F6)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41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DB644-B5C6-4B8B-BC41-5E8EC2AC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2" t="4743" r="16923" b="10256"/>
          <a:stretch/>
        </p:blipFill>
        <p:spPr>
          <a:xfrm>
            <a:off x="0" y="746975"/>
            <a:ext cx="12192000" cy="60143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12192000" cy="656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 ค่ารักษาพยาบาล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ในโปรแกรม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</a:p>
        </p:txBody>
      </p:sp>
      <p:sp>
        <p:nvSpPr>
          <p:cNvPr id="6" name="Oval 5"/>
          <p:cNvSpPr/>
          <p:nvPr/>
        </p:nvSpPr>
        <p:spPr>
          <a:xfrm>
            <a:off x="2103350" y="2176530"/>
            <a:ext cx="475888" cy="47319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6868" y="4252793"/>
            <a:ext cx="4541949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รหัสรายการ/รายการ 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บันทึก ผลตรวจ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Pos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Neg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หรือบันทึกตรวจ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HCT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ตัวเลข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ตำแหน่ง/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MCV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ตัวเลข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 ทศนิยม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บันทึกรหัสรายการ/รายการและผลตรวจ จนครบทุกรายการ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เลือกบันทึก </a:t>
            </a:r>
          </a:p>
        </p:txBody>
      </p:sp>
      <p:sp>
        <p:nvSpPr>
          <p:cNvPr id="8" name="Oval 7"/>
          <p:cNvSpPr/>
          <p:nvPr/>
        </p:nvSpPr>
        <p:spPr>
          <a:xfrm>
            <a:off x="2103349" y="3006804"/>
            <a:ext cx="588135" cy="461494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251656" y="5724609"/>
            <a:ext cx="588135" cy="461494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957" y="1526944"/>
            <a:ext cx="12492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บริการเฉพาะ</a:t>
            </a:r>
            <a:r>
              <a:rPr lang="en-US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(F6)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77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01073"/>
              </p:ext>
            </p:extLst>
          </p:nvPr>
        </p:nvGraphicFramePr>
        <p:xfrm>
          <a:off x="0" y="811369"/>
          <a:ext cx="12192001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58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เงื่อนไขการตรวจสอบ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การส่งข้อมูล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3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หน่วยบริการในสังกัด </a:t>
                      </a:r>
                      <a:r>
                        <a:rPr lang="th-TH" sz="23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สป.สธ</a:t>
                      </a:r>
                      <a:r>
                        <a:rPr lang="th-TH" sz="23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3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ส่งข้อมูล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ตามแฟ้มฐานข้อมูลโครงสร้างฐานข้อมูลด้านการแพทย์และสุขภาพ (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แฟ้ม)</a:t>
                      </a:r>
                      <a:endParaRPr lang="th-TH" sz="23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คือ แฟ้ม (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Person,</a:t>
                      </a:r>
                      <a:r>
                        <a:rPr lang="th-TH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แฟ้ม (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33</a:t>
                      </a:r>
                      <a:r>
                        <a:rPr lang="th-TH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Prenatal </a:t>
                      </a:r>
                      <a:r>
                        <a:rPr lang="th-TH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และแฟ้ม (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34</a:t>
                      </a:r>
                      <a:r>
                        <a:rPr lang="th-TH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ANC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th-TH" sz="23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3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หน่วยบริการนอกสังกัด </a:t>
                      </a:r>
                      <a:r>
                        <a:rPr lang="th-TH" sz="2300" b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สป.สธ</a:t>
                      </a:r>
                      <a:r>
                        <a:rPr lang="th-TH" sz="23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3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ส่งข้อมูลตาม</a:t>
                      </a:r>
                      <a:r>
                        <a:rPr lang="th-TH" sz="22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22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 claim</a:t>
                      </a:r>
                      <a:endParaRPr lang="en-US" sz="22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ระยะเวลาที่ส่งข้อมูล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หน่วยบริการส่งข้อมูล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ผลงานในเดือนมายัง </a:t>
                      </a:r>
                      <a:r>
                        <a:rPr lang="th-TH" sz="2200" b="1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.ทุกเดือน ภายในวันที่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ของเดือนถัดไป หรือทุกวัน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การประมวลผล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สำนักงานประมวลผลจาก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 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 และ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 claim 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ในระบบ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Seamless For DMIS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ภายในวันที่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sz="23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ระยะเวลาที่จ่าย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สำนักงานโดย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สจช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.ตั้งฎีกาภายในวันที่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สบก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.โอนเงินภายในวันที่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ของเดือนถัดไป </a:t>
                      </a:r>
                      <a:endParaRPr lang="en-US" sz="22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หน่วยบริการที่รับเงิน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โอนให้หน่วยบริการประจำ</a:t>
                      </a:r>
                      <a:r>
                        <a:rPr lang="th-TH" sz="23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ที่เป็นแม่ข่าย หน่วยบริการรับส่งต่อ หน่วยบริการร่วมให้บริการ</a:t>
                      </a:r>
                      <a:r>
                        <a:rPr lang="en-US" sz="23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</a:t>
                      </a:r>
                      <a:endParaRPr lang="th-TH" sz="23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โดยรายงานการโอนเงินจะแสดงรายชื่อผู้รับบริการและหน่วยบริการที่ให้บริการทั้งหมด</a:t>
                      </a:r>
                      <a:endParaRPr lang="th-TH" sz="22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การอุทธรณ์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หน่วยบริการตรวจสอบข้อมูล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และอุทธรณ์ ในระบบ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Seamless For DMIS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ANC</a:t>
                      </a:r>
                      <a:endParaRPr lang="th-TH" sz="22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th-TH" sz="23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การจ่ายค่าบริการ</a:t>
                      </a:r>
                      <a:endParaRPr lang="th-TH" sz="23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จ่ายสำหรับการให้บริการหญิงตั้งครรภ์ที่มีสิทธิ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2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 จะไม่จ่ายซ้ำโดยตรวจสอบจากเลขบัตรประจำตัวประชาชนและวันที่ให้บริการ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0" y="62321"/>
            <a:ext cx="12192000" cy="671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สรุปการส่งข้อมูลและจ่ายค่าบริการฝากครรภ์</a:t>
            </a:r>
          </a:p>
        </p:txBody>
      </p:sp>
    </p:spTree>
    <p:extLst>
      <p:ext uri="{BB962C8B-B14F-4D97-AF65-F5344CB8AC3E}">
        <p14:creationId xmlns:p14="http://schemas.microsoft.com/office/powerpoint/2010/main" val="4187731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758" y="48420"/>
            <a:ext cx="12093262" cy="87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Seamless for DMIS 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914" y="1146219"/>
            <a:ext cx="1039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การออกรายงานการจ่ายตาม การออกฎีกา ระบบ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Seamless for DMIS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และเชื่อมโยงกับระบบ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http://ebudgeteform.nhso.go.th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การแจ้งการโอนเงินแยกตามหน่วยบริการ ที่เชื่อมโยงระบบ </a:t>
            </a:r>
            <a:r>
              <a:rPr lang="en-US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nhso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budget report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892"/>
          <a:stretch/>
        </p:blipFill>
        <p:spPr>
          <a:xfrm>
            <a:off x="2021980" y="2715879"/>
            <a:ext cx="7817477" cy="4004093"/>
          </a:xfrm>
          <a:prstGeom prst="rect">
            <a:avLst/>
          </a:prstGeom>
        </p:spPr>
      </p:pic>
      <p:pic>
        <p:nvPicPr>
          <p:cNvPr id="1026" name="Picture 2" descr="à¸à¸¥à¸à¸²à¸£à¸à¹à¸à¸«à¸²à¸£à¸¹à¸à¸ à¸²à¸à¸ªà¸³à¸«à¸£à¸±à¸ à¸£à¸¹à¸à¹à¸à¹à¸à¸à¸²à¸£à¹à¸à¸¹à¸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74" y="5339360"/>
            <a:ext cx="1185007" cy="3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0192" y="5687653"/>
            <a:ext cx="193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ระบบการดูแลผู้ป่วย</a:t>
            </a:r>
            <a:r>
              <a:rPr lang="th-TH" sz="1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โรคธาลัส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ซีเมีย</a:t>
            </a:r>
          </a:p>
        </p:txBody>
      </p:sp>
      <p:pic>
        <p:nvPicPr>
          <p:cNvPr id="5" name="Picture 2" descr="à¸à¸¥à¸à¸²à¸£à¸à¹à¸à¸«à¸²à¸£à¸¹à¸à¸ à¸²à¸à¸ªà¸³à¸«à¸£à¸±à¸ à¸£à¸¹à¸à¸«à¸à¸´à¸à¸à¸±à¹à¸à¸à¸£à¸£à¸ à¹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36" y="5226448"/>
            <a:ext cx="390870" cy="9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4353" y="6144693"/>
            <a:ext cx="193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บริการฝากครรภ์</a:t>
            </a:r>
          </a:p>
        </p:txBody>
      </p:sp>
      <p:pic>
        <p:nvPicPr>
          <p:cNvPr id="10" name="Picture 2" descr="à¸à¸¥à¸à¸²à¸£à¸à¹à¸à¸«à¸²à¸£à¸¹à¸à¸ à¸²à¸à¸ªà¸³à¸«à¸£à¸±à¸ à¹à¸¥à¹à¸à¹à¸¡à¸°à¹à¸£à¹à¸à¸à¸²à¸à¸¡à¸à¸¥à¸¹à¸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47" y="5168930"/>
            <a:ext cx="905747" cy="10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67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068" y="7219"/>
            <a:ext cx="12178931" cy="7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89" y="1843579"/>
            <a:ext cx="11465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นางสาวพรพจนาจ  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ตย์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สำนักสนับสนุนระบบบริการปฐมภูมิ 	โทร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090 197 5133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AADF7-A07A-4262-A371-A2559B403416}"/>
              </a:ext>
            </a:extLst>
          </p:cNvPr>
          <p:cNvSpPr txBox="1"/>
          <p:nvPr/>
        </p:nvSpPr>
        <p:spPr>
          <a:xfrm>
            <a:off x="357389" y="969014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.ส่วนกลาง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1503A-6A50-4020-9670-03F33392EFE8}"/>
              </a:ext>
            </a:extLst>
          </p:cNvPr>
          <p:cNvSpPr txBox="1"/>
          <p:nvPr/>
        </p:nvSpPr>
        <p:spPr>
          <a:xfrm>
            <a:off x="257998" y="2539397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B320A-477B-4A6C-99BA-56F3EBD8DA21}"/>
              </a:ext>
            </a:extLst>
          </p:cNvPr>
          <p:cNvSpPr txBox="1"/>
          <p:nvPr/>
        </p:nvSpPr>
        <p:spPr>
          <a:xfrm>
            <a:off x="369824" y="3346488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ชื่อ.......                                                    	                       โทร...........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2240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127" y="2718137"/>
            <a:ext cx="1204174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endParaRPr lang="en-US" sz="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en-US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การป้องกันและควบคุมโรคโลหิต</a:t>
            </a:r>
            <a:r>
              <a:rPr lang="th-TH" sz="44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จางธาลัส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ซีเมียในหญิงตั้งครรภ์</a:t>
            </a:r>
          </a:p>
          <a:p>
            <a:pPr algn="ctr">
              <a:spcAft>
                <a:spcPts val="0"/>
              </a:spcAft>
            </a:pPr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8984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28867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การป้องกันและควบคุมโรคโลหิต</a:t>
            </a:r>
            <a:r>
              <a:rPr lang="th-TH" sz="36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จางธาลัส</a:t>
            </a:r>
            <a:r>
              <a:rPr lang="th-TH" sz="3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ซีเมียในหญิงตั้งครรภ์</a:t>
            </a:r>
          </a:p>
          <a:p>
            <a:pPr algn="ctr">
              <a:spcAft>
                <a:spcPts val="0"/>
              </a:spcAft>
            </a:pPr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374" y="1313645"/>
            <a:ext cx="3958108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374" y="2125013"/>
            <a:ext cx="3958108" cy="2665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เพื่อให้คู่เสี่ยงเข้าถึงบริการและได้รับการตรวจวินิจฉัยก่อนคลอด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เพื่อให้คู่เสี่ยงที่มีผลวินิจฉัยก่อนคลอดผิดปกติเข้าถึงบริการยุติการตั้งครรภ์ผิดปกติเข้าถึงบริการยุติการ ตั้งครรภ์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8513" y="1313645"/>
            <a:ext cx="3940935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8513" y="2137890"/>
            <a:ext cx="3940935" cy="265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</a:t>
            </a:r>
            <a:r>
              <a:rPr lang="th-TH" dirty="0"/>
              <a:t> 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หญิงตั้งครรภ์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สัญชาติไทย ทุกสิทธิ  ทุกอายุ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สามีของหญิงตั้งครรภ์ที่มีภาวะเสี่ยงต่อโรคโลหิต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จางธาลัส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ซีเมียชนิดรุนแรง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38186" y="1326522"/>
            <a:ext cx="3940935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คุณสมบัติของหน่วยบริการ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38186" y="2137891"/>
            <a:ext cx="3940935" cy="2653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หน่วยบริการในระบบหลักประกันสุขภาพแห่งชาติ ที่มีบริการการตรวจทางห้อง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ปฏิบัติการ การตรวจวินิจฉัยทารกในครรภ์ การยุติการตั้งครรภ์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หน่วยบริการที่ขึ้นทะเบียนเป็นหน่วยบริการรับส่งต่อเฉพาะด้านเทคนิคการแพทย์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5589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53"/>
            <a:ext cx="12192000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endParaRPr lang="th-TH" sz="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3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 เงื่อนไข และอัตราการจ่าย</a:t>
            </a:r>
            <a:endParaRPr lang="th-TH" sz="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72" y="1068946"/>
            <a:ext cx="11887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เมื่อหญิงตั้งครรภ์และสามีมีผลการคัดกรอง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โรคธาลัส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ซีเมียชนิดรุนแรง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มีความผิดปกติทั้งคู่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ได้รับการตรวจยืนยันทางห้องปฏิบัติการ การวินิจฉัยทารกในครรภ์  การตรวจยืนยันทารกในครรภ์ทางห้องปฏิบัติการ และการยุติการตั้งครรภ์  โดยมีอัตราการจ่าย ดังนี้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514350" indent="-514350">
              <a:buAutoNum type="arabicPeriod"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373" y="2743201"/>
            <a:ext cx="5889940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การตรวจทางห้องปฏิบัติการ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372" y="3593209"/>
            <a:ext cx="5889941" cy="2459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AutoNum type="thaiAlphaParenBoth"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Hemoglobin typing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อัตรา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  <a:p>
            <a:pPr marL="457200" indent="-457200">
              <a:buAutoNum type="thaiAlphaParenBoth"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Alpha – thalassemia 1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อัตรา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  <a:p>
            <a:pPr marL="457200" indent="-457200">
              <a:buAutoNum type="thaiAlphaParenBoth"/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Beta – thalassemia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1,200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1225" y="2731742"/>
            <a:ext cx="5889941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การทำหัตถการ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1225" y="3580329"/>
            <a:ext cx="5889941" cy="2975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(ก) ตรวจวินิจฉัยทารกในครรภ์ วิธีใดวิธีหนึ่ง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การตัดชิ้นเนื้อรก 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Chorionic villus sampling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CVS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 การเจาะน้ำคร่ำ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Amniocentesis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การเจาะเลือดทารกจากสายสะดือ (</a:t>
            </a:r>
            <a:r>
              <a:rPr lang="en-US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Cordocentesis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ราคา</a:t>
            </a:r>
          </a:p>
          <a:p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2,500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(ข)การยุติการตั้งครรภ์  อัตรา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3,000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149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หน่วยบริการสังกัดสำนักงานปลัดกระทรวงสาธารณสุข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ส่งข้อมูลตามแฟ้มฐานข้อมูลโครงสร้างฐานข้อมูลด้านการแพทย์และสุขภาพ 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43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แฟ้ม)</a:t>
            </a: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62" y="1617668"/>
            <a:ext cx="1135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แฟ้มที่ใช้ในการประมวลผล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การตรวจคัดกรองมะเร็งปากมดลูก วิธี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Pap Smear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VIA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2287" y="2511380"/>
            <a:ext cx="6851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แฟ้ม (1)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: PERSON</a:t>
            </a:r>
          </a:p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แฟ้ม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: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DIAGNOSIS_OPD</a:t>
            </a:r>
          </a:p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แฟ้ม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SPECIAL PP</a:t>
            </a:r>
          </a:p>
        </p:txBody>
      </p:sp>
    </p:spTree>
    <p:extLst>
      <p:ext uri="{BB962C8B-B14F-4D97-AF65-F5344CB8AC3E}">
        <p14:creationId xmlns:p14="http://schemas.microsoft.com/office/powerpoint/2010/main" val="41080282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74" y="835413"/>
            <a:ext cx="11801249" cy="587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0"/>
              </a:spcAft>
              <a:buAutoNum type="arabicParenBoth"/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การบันทึกข้อมูล</a:t>
            </a:r>
          </a:p>
          <a:p>
            <a:pPr marL="1428750" lvl="2" indent="-514350">
              <a:lnSpc>
                <a:spcPct val="107000"/>
              </a:lnSpc>
              <a:buAutoNum type="thaiAlphaParenBoth"/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หน่วยที่ให้บริการ บันทึกข้อมูลเจาะเลือดส่งตรวจ การทำหัตถการตรวจวินิจฉัยทารกในครรภ์, การยุติ</a:t>
            </a:r>
          </a:p>
          <a:p>
            <a:pPr lvl="2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การตั้งครรภ์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th-TH" sz="2700" b="1" dirty="0">
              <a:solidFill>
                <a:srgbClr val="0000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2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(ข)  หน่วยบริการที่รับตรวจทางห้องปฏิบัติการ บันทึกรายงานผลการตรวจ</a:t>
            </a:r>
          </a:p>
          <a:p>
            <a:pPr lvl="1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โปรแกรมบันทึกข้อมูลระบบ</a:t>
            </a:r>
            <a:r>
              <a:rPr lang="th-TH" sz="2700" b="1" dirty="0" err="1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การการตรวจคัดกรองหญิงตั้งครรภ์และทารกแรกเกิด (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National Perinatal Registry </a:t>
            </a:r>
            <a:r>
              <a:rPr lang="en-US" sz="2700" b="1" dirty="0" err="1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Portal:NPRP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 </a:t>
            </a:r>
            <a:r>
              <a:rPr lang="en-US" sz="2700" b="1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http//:nprp.nhso.go.th </a:t>
            </a:r>
            <a:r>
              <a:rPr lang="th-TH" sz="2700" b="1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ภายในสิ้นเดือน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.ประมวลผลข้อมูลจาก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National Perinatal Registry Portal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และจ่ายค่าใช้จ่ายเป็นรายกิจกรรม รายเดือน ภายในวันที่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และดำเนินการจ่ายภายในวันที่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ของเดือนถัดไป  หน่วยบริการสามารถตรวจสอบได้จาก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WWW.nhso.go.th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-&gt;-&gt; </a:t>
            </a:r>
            <a:r>
              <a:rPr lang="en-US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nhso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Budget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-&gt;-&gt; 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</a:t>
            </a:r>
            <a:r>
              <a:rPr lang="th-TH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การติดตามข้อมูลการจ่ายชดเชยโรคเฉพาะ 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Seamless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for DMIS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หน่วยบริการที่รับตรวจ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ต้องไม่เรียกเก็บค่าใช้จ่าย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จากหน่วยบริการ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หญิงตั้งครรภ์ หรือ ผู้รับบริการ เพิ่มเติม                                                                                                                                                  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กรณีที่หน่วยบริการได้รับค่าใช้จ่ายไม่เป็นไปตาม หลักเกณฑ์  เงื่อนไข และอัตราค่าใช้จ่าย ที่กำหนด ขอให้หน่วยบริการจัดทำเอกสารอุทธรณ์พร้อมแนบหลักฐาน ภายใน 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30 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วันหลังจากการแจ้งค่าใช้จ่ายจาก 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WWW.nhso.go.th -&gt;-&gt; </a:t>
            </a:r>
            <a:r>
              <a:rPr lang="en-US" sz="2700" b="1" dirty="0" err="1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nhso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Budget</a:t>
            </a:r>
            <a:r>
              <a:rPr lang="th-TH" sz="27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lang="en-US" sz="2700" b="1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การขอรับค่าใช้จ่าย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780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068" y="7219"/>
            <a:ext cx="12178931" cy="7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89" y="1843579"/>
            <a:ext cx="11465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นางสาวพรพจนาจ  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ตย์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สำนักสนับสนุนระบบบริการปฐมภูมิ 	โทร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090 197 5133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AADF7-A07A-4262-A371-A2559B403416}"/>
              </a:ext>
            </a:extLst>
          </p:cNvPr>
          <p:cNvSpPr txBox="1"/>
          <p:nvPr/>
        </p:nvSpPr>
        <p:spPr>
          <a:xfrm>
            <a:off x="357389" y="969014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.ส่วนกลาง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1503A-6A50-4020-9670-03F33392EFE8}"/>
              </a:ext>
            </a:extLst>
          </p:cNvPr>
          <p:cNvSpPr txBox="1"/>
          <p:nvPr/>
        </p:nvSpPr>
        <p:spPr>
          <a:xfrm>
            <a:off x="257998" y="2539397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66412-12FA-4291-8E85-11DCD6D5ED50}"/>
              </a:ext>
            </a:extLst>
          </p:cNvPr>
          <p:cNvSpPr txBox="1"/>
          <p:nvPr/>
        </p:nvSpPr>
        <p:spPr>
          <a:xfrm>
            <a:off x="369824" y="3346488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ชื่อ.......                                                    	                       โทร...........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59922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0677"/>
            <a:ext cx="12192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h-TH" sz="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en-US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การป้องกันและควบคุมกลุ่มอาการดาวน์ในหญิงตั้งครรภ์</a:t>
            </a:r>
          </a:p>
          <a:p>
            <a:pPr algn="ctr">
              <a:spcAft>
                <a:spcPts val="0"/>
              </a:spcAft>
            </a:pPr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07446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" y="0"/>
            <a:ext cx="1217912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การป้องกันและควบคุมกลุ่มอาการดาวน์</a:t>
            </a:r>
            <a:endParaRPr lang="en-US" sz="3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979" y="806610"/>
            <a:ext cx="3958108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31973" y="806610"/>
            <a:ext cx="3940935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73791" y="806610"/>
            <a:ext cx="3940935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คุณสมบัติของหน่วยบริการ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79" y="1617979"/>
            <a:ext cx="3958108" cy="3116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เพื่อเพิ่มการเข้าถึงบริการป้องกันและควบคุมกลุ่มอาการดาวน์ในหญิงตั้งครรภ์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เพื่อลดอัตราเด็กแรกเกิดที่ป่วยด้วยกลุ่มอาการดาวน์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1617979"/>
            <a:ext cx="3958108" cy="3107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หญิงตั้งครรภ์อายุ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35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คนไทย ทุกสิทธิ ทุกครรภ์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6621" y="1634771"/>
            <a:ext cx="3958108" cy="3107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หน่วยบริการในระบบหลักประกันสุขภาพแห่งชาติ ที่มีบริการตรวจทางห้องปฏิบัติการ การตรวจวินิจฉัยทารกในครรภ์ การยุติการตั้งครรภ์ 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หน่วยบริการที่ขึ้นทะเบียนเป็นหน่วยบริการรับส่งต่อเฉพาะด้านเทคนิคการแพทย์</a:t>
            </a:r>
          </a:p>
          <a:p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1D0B7-A263-40FB-9CAE-C9D367C807AD}"/>
              </a:ext>
            </a:extLst>
          </p:cNvPr>
          <p:cNvSpPr/>
          <p:nvPr/>
        </p:nvSpPr>
        <p:spPr>
          <a:xfrm>
            <a:off x="901147" y="4856427"/>
            <a:ext cx="10628243" cy="1827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หน่วยบริการที่จะจัดบริการคัดกรองกลุ่มอาการดาวน์  ในปี 2562  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ต้องได้รับการฝึกอบรม พัฒนทักษะ และการวางจัดระบบการบริการ จากกรมอนามัยหรือศูนย์อนามัยเขต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ต้องมีการประสาน จัดการระบบการส่งสิ่งส่งตรวจกับ ศูนย์ วิทยาศาสตร์การแพทย์ เขต 3 นครสวรรค์ 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(ยกเว้นหน่วยบริการในพื้นที่นำร่อง 6 จังหวัดเดิม)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39610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373" y="1481070"/>
            <a:ext cx="3867957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การตรวจทางห้องปฏิบัติการ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615" y="2331077"/>
            <a:ext cx="3867958" cy="34203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(ก) การตรวจคัดกรอง ด้วยวิธี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Quadruple test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Beta-</a:t>
            </a:r>
            <a:r>
              <a:rPr lang="en-US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hCG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unconjugated </a:t>
            </a:r>
            <a:r>
              <a:rPr lang="en-US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estriol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alpha  fetoprotein (AFP)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inhibin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(อายุครรภ์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– 18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สัปดาห์) รายละ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1,200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(ข) การตรวจโครโมโซมยืนยันทารกในครรภ์ รายละ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2,500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AlphaParenBoth"/>
            </a:pP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57219" y="1481070"/>
            <a:ext cx="3987597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การทำหัตถการ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3967" y="2331078"/>
            <a:ext cx="4040605" cy="3420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(ก) ตรวจวินิจฉัยทารกในครรภ์ วิธีใดวิธีหนึ่ง การตัดชิ้นเนื้อรก 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Chorionic villus sampling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CVS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 การเจาะน้ำคร่ำ (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Amniocentesis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 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การเจาะเลือดทารกจากสายสะดือ (</a:t>
            </a:r>
            <a:r>
              <a:rPr lang="en-US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Cordocentesis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ราคา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2,500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(ข) การยุติการตั้งครรภ์ อัตรา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3,000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0008" y="1481072"/>
            <a:ext cx="3987597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การเจาะเลือดและส่งตรวจ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36088" y="2341119"/>
            <a:ext cx="3961839" cy="3410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(ก) ค่าการเจาะเลือด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ปั่น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ซีรั่ม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อัตราเหมาจ่าย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บาทต่อราย 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(ข) ค่าจัดส่งตรวจทางห้องปฏิบัติการ อัตราเหมาจ่าย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100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บาทต่อราย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2840"/>
            <a:ext cx="12192000" cy="969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t">
            <a:spAutoFit/>
          </a:bodyPr>
          <a:lstStyle/>
          <a:p>
            <a:pPr algn="ctr">
              <a:spcAft>
                <a:spcPts val="0"/>
              </a:spcAft>
            </a:pPr>
            <a:endParaRPr lang="th-TH" sz="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4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 เงื่อนไข และอัตราการจ่าย</a:t>
            </a:r>
            <a:endParaRPr lang="th-TH" sz="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endParaRPr lang="en-US" sz="9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96063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74" y="835413"/>
            <a:ext cx="11801249" cy="587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0"/>
              </a:spcAft>
              <a:buAutoNum type="arabicParenBoth"/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การบันทึกข้อมูล</a:t>
            </a:r>
          </a:p>
          <a:p>
            <a:pPr marL="1428750" lvl="2" indent="-514350">
              <a:lnSpc>
                <a:spcPct val="107000"/>
              </a:lnSpc>
              <a:buAutoNum type="thaiAlphaParenBoth"/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หน่วยที่ให้บริการ บันทึกข้อมูลเจาะเลือดส่งตรวจ การทำหัตถการตรวจวินิจฉัยทารกในครรภ์, การยุติ</a:t>
            </a:r>
          </a:p>
          <a:p>
            <a:pPr lvl="2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การตั้งครรภ์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th-TH" sz="2700" b="1" dirty="0">
              <a:solidFill>
                <a:srgbClr val="0000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2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(ข)  หน่วยบริการที่รับตรวจทางห้องปฏิบัติการ บันทึกรายงานผลการตรวจ</a:t>
            </a:r>
          </a:p>
          <a:p>
            <a:pPr lvl="1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โปรแกรมบันทึกข้อมูลระบบ</a:t>
            </a:r>
            <a:r>
              <a:rPr lang="th-TH" sz="2700" b="1" dirty="0" err="1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การการตรวจคัดกรองหญิงตั้งครรภ์และทารกแรกเกิด (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National Perinatal Registry </a:t>
            </a:r>
            <a:r>
              <a:rPr lang="en-US" sz="2700" b="1" dirty="0" err="1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Portal:NPRP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 </a:t>
            </a:r>
            <a:r>
              <a:rPr lang="en-US" sz="2700" b="1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http//:nprp.nhso.go.th </a:t>
            </a:r>
            <a:r>
              <a:rPr lang="th-TH" sz="2700" b="1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ภายในสิ้นเดือน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.ประมวลผลข้อมูลจาก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National Perinatal Registry Portal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และจ่ายค่าใช้จ่ายเป็นรายกิจกรรม รายเดือน ภายในวันที่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และดำเนินการจ่ายภายในวันที่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ของเดือนถัดไป  หน่วยบริการสามารถตรวจสอบได้จาก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WWW.nhso.go.th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-&gt;-&gt; </a:t>
            </a:r>
            <a:r>
              <a:rPr lang="en-US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nhso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Budget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-&gt;-&gt; 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</a:t>
            </a:r>
            <a:r>
              <a:rPr lang="th-TH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การติดตามข้อมูลการจ่ายชดเชยโรคเฉพาะ 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Seamless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for DMIS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หน่วยบริการที่รับตรวจ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ต้องไม่เรียกเก็บค่าใช้จ่าย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จากหน่วยบริการ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หญิงตั้งครรภ์ หรือ ผู้รับบริการ เพิ่มเติม                                                                                                                                                  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กรณีที่หน่วยบริการได้รับค่าใช้จ่ายไม่เป็นไปตาม หลักเกณฑ์  เงื่อนไข และอัตราค่าใช้จ่าย ที่กำหนด ขอให้หน่วยบริการจัดทำเอกสารอุทธรณ์พร้อมแนบหลักฐาน ภายใน 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30 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วันหลังจากการแจ้งค่าใช้จ่ายจาก 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WWW.nhso.go.th -&gt;-&gt; </a:t>
            </a:r>
            <a:r>
              <a:rPr lang="en-US" sz="2700" b="1" dirty="0" err="1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nhso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Budget</a:t>
            </a:r>
            <a:r>
              <a:rPr lang="th-TH" sz="27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lang="en-US" sz="2700" b="1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การขอรับค่าใช้จ่าย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6618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068" y="7219"/>
            <a:ext cx="12178931" cy="7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89" y="1843579"/>
            <a:ext cx="11465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นางสาวพรพจนาจ  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ตย์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สำนักสนับสนุนระบบบริการปฐมภูมิ 	โทร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090 197 5133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AADF7-A07A-4262-A371-A2559B403416}"/>
              </a:ext>
            </a:extLst>
          </p:cNvPr>
          <p:cNvSpPr txBox="1"/>
          <p:nvPr/>
        </p:nvSpPr>
        <p:spPr>
          <a:xfrm>
            <a:off x="357389" y="969014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.ส่วนกลาง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1503A-6A50-4020-9670-03F33392EFE8}"/>
              </a:ext>
            </a:extLst>
          </p:cNvPr>
          <p:cNvSpPr txBox="1"/>
          <p:nvPr/>
        </p:nvSpPr>
        <p:spPr>
          <a:xfrm>
            <a:off x="257998" y="2539397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B39EA-3F90-4EFA-B113-2DC849FA0F11}"/>
              </a:ext>
            </a:extLst>
          </p:cNvPr>
          <p:cNvSpPr txBox="1"/>
          <p:nvPr/>
        </p:nvSpPr>
        <p:spPr>
          <a:xfrm>
            <a:off x="369824" y="3346488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ชื่อ.......                                                    	                       โทร...........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4226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1655"/>
            <a:ext cx="12192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การป้องกันและควบคุมภาวะพร่องฮอร์โมนไทรอยด์ในเด็กแรกเกิด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TSH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45507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637" y="18535"/>
            <a:ext cx="1217912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การป้องกันและควบคุมภาวะพร่องฮอร์โมนไทรอยด์ในเด็กแรกเกิด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TSH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858" y="1004549"/>
            <a:ext cx="3958108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6997" y="1017428"/>
            <a:ext cx="3940935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86670" y="1017426"/>
            <a:ext cx="3940935" cy="811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คุณสมบัติของหน่วยบริการ</a:t>
            </a:r>
          </a:p>
        </p:txBody>
      </p:sp>
      <p:sp>
        <p:nvSpPr>
          <p:cNvPr id="7" name="Rectangle 6"/>
          <p:cNvSpPr/>
          <p:nvPr/>
        </p:nvSpPr>
        <p:spPr>
          <a:xfrm>
            <a:off x="85858" y="1854554"/>
            <a:ext cx="3958108" cy="3400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เพื่อให้เด็กแรกเกิดทุกรายเข้าถึงการตรวจคัดกรองภาวะพร่องฮอร์โมนไทรอยด์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เพื่อให้เด็กที่มีผลการตรวจคัดกรองภาวะพร่องฮอร์โมนไทรอยด์ได้รับการตรวจยืนยัน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6997" y="1864214"/>
            <a:ext cx="3958108" cy="339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เด็กไทยแรกเกิด ทุกสิทธิ ทุกราย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6670" y="1864214"/>
            <a:ext cx="3958108" cy="339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หน่วยบริการในระบบหลักประกันสุขภาพแห่งชาติ ที่มีบริการตรวจทางห้องปฏิบัติการ  การคัดกรองภาวะพร่องฮอร์โมนไทรอยด์ในเด็กแรกเกิด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3.2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หน่วยบริการที่ขึ้นทะเบียนเป็นหน่วยบริการรับส่งต่อเฉพาะด้านเทคนิคการแพทย์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53432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941" y="1550746"/>
            <a:ext cx="11809927" cy="27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เด็กไทยแรกเกิด ทุกสิทธิ ทุกราย 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เด็กคลอดครบกำหนด น้ำหนักมากกว่า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2,500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กรัม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</a:t>
            </a:r>
            <a:endParaRPr lang="en-US" sz="3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เด็กเกิดก่อนกำหนด อายุครรภ์น้อยกว่า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36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สัปดาห์ หรือมีน้ำหนักแรกเกิดน้อยกว่า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2,500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กรัมหรือ ทารกแฝดที่เป็น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monozygotic twin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ตรวจคัดกรอง 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เมื่อแรกเกิด และเมื่ออายุ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2-3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อัตราค่าใช้จ่ายในการตรวจคัดกรอง (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TSH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ครั้งละ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125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บาท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753"/>
            <a:ext cx="12192000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endParaRPr lang="th-TH" sz="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3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 เงื่อนไข และอัตราการจ่าย</a:t>
            </a:r>
            <a:endParaRPr lang="th-TH" sz="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088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" y="901522"/>
          <a:ext cx="12191998" cy="586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รหัสสถานบริการ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HOSPCODE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17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เลขที่บัตรประชาชน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CID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ทะเบียนบุคคล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PID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รหัสบ้าน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HID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คำนำหน้า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นามสกุล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เลขที่ผู้ป่วยนอก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SEX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วันเกิด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BIRTH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849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(1)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PERSON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4329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74" y="835413"/>
            <a:ext cx="11801249" cy="587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0"/>
              </a:spcAft>
              <a:buAutoNum type="arabicParenBoth"/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การบันทึกข้อมูล</a:t>
            </a:r>
          </a:p>
          <a:p>
            <a:pPr marL="1428750" lvl="2" indent="-514350">
              <a:lnSpc>
                <a:spcPct val="107000"/>
              </a:lnSpc>
              <a:buAutoNum type="thaiAlphaParenBoth"/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หน่วยที่ให้บริการ บันทึกข้อมูลเจาะเลือดส่งตรวจ การทำหัตถการตรวจวินิจฉัยทารกในครรภ์, การยุติ</a:t>
            </a:r>
          </a:p>
          <a:p>
            <a:pPr lvl="2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การตั้งครรภ์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th-TH" sz="2700" b="1" dirty="0">
              <a:solidFill>
                <a:srgbClr val="0000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2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(ข)  หน่วยบริการที่รับตรวจทางห้องปฏิบัติการ บันทึกรายงานผลการตรวจ</a:t>
            </a:r>
          </a:p>
          <a:p>
            <a:pPr lvl="1">
              <a:lnSpc>
                <a:spcPct val="107000"/>
              </a:lnSpc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โปรแกรมบันทึกข้อมูลระบบ</a:t>
            </a:r>
            <a:r>
              <a:rPr lang="th-TH" sz="2700" b="1" dirty="0" err="1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การการตรวจคัดกรองหญิงตั้งครรภ์และทารกแรกเกิด (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National Perinatal Registry </a:t>
            </a:r>
            <a:r>
              <a:rPr lang="en-US" sz="2700" b="1" dirty="0" err="1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Portal:NPRP</a:t>
            </a:r>
            <a:r>
              <a:rPr lang="en-US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 </a:t>
            </a:r>
            <a:r>
              <a:rPr lang="en-US" sz="2700" b="1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http//:nprp.nhso.go.th </a:t>
            </a:r>
            <a:r>
              <a:rPr lang="th-TH" sz="2700" b="1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ภายในสิ้นเดือน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.ประมวลผลข้อมูลจาก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National Perinatal Registry Portal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และจ่ายค่าใช้จ่ายเป็นรายกิจกรรม รายเดือน ภายในวันที่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และดำเนินการจ่ายภายในวันที่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ของเดือนถัดไป  หน่วยบริการสามารถตรวจสอบได้จาก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WWW.nhso.go.th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-&gt;-&gt; </a:t>
            </a:r>
            <a:r>
              <a:rPr lang="en-US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nhso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Budget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-&gt;-&gt; 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</a:t>
            </a:r>
            <a:r>
              <a:rPr lang="th-TH" sz="2700" b="1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การติดตามข้อมูลการจ่ายชดเชยโรคเฉพาะ 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Seamless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for DMIS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หน่วยบริการที่รับตรวจ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ต้องไม่เรียกเก็บค่าใช้จ่าย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จากหน่วยบริการ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หญิงตั้งครรภ์ หรือ ผู้รับบริการ เพิ่มเติม                                                                                                                                                  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กรณีที่หน่วยบริการได้รับค่าใช้จ่ายไม่เป็นไปตาม หลักเกณฑ์  เงื่อนไข และอัตราค่าใช้จ่าย ที่กำหนด ขอให้หน่วยบริการจัดทำเอกสารอุทธรณ์พร้อมแนบหลักฐาน ภายใน 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30 </a:t>
            </a:r>
            <a:r>
              <a:rPr lang="th-TH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วันหลังจากการแจ้งค่าใช้จ่ายจาก 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WWW.nhso.go.th -&gt;-&gt; </a:t>
            </a:r>
            <a:r>
              <a:rPr lang="en-US" sz="2700" b="1" dirty="0" err="1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nhso</a:t>
            </a:r>
            <a:r>
              <a:rPr lang="en-US" sz="27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Budget</a:t>
            </a:r>
            <a:r>
              <a:rPr lang="th-TH" sz="27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lang="en-US" sz="2700" b="1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การขอรับค่าใช้จ่าย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67519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068" y="7219"/>
            <a:ext cx="12178931" cy="7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89" y="1843579"/>
            <a:ext cx="11465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นางสาวพรพจนาจ  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ตย์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สำนักสนับสนุนระบบบริการปฐมภูมิ 	โทร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090 197 5133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AADF7-A07A-4262-A371-A2559B403416}"/>
              </a:ext>
            </a:extLst>
          </p:cNvPr>
          <p:cNvSpPr txBox="1"/>
          <p:nvPr/>
        </p:nvSpPr>
        <p:spPr>
          <a:xfrm>
            <a:off x="357389" y="969014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.ส่วนกลาง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1503A-6A50-4020-9670-03F33392EFE8}"/>
              </a:ext>
            </a:extLst>
          </p:cNvPr>
          <p:cNvSpPr txBox="1"/>
          <p:nvPr/>
        </p:nvSpPr>
        <p:spPr>
          <a:xfrm>
            <a:off x="257998" y="2539397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70A26-2622-4BAE-82AF-CC6D55EF65B1}"/>
              </a:ext>
            </a:extLst>
          </p:cNvPr>
          <p:cNvSpPr txBox="1"/>
          <p:nvPr/>
        </p:nvSpPr>
        <p:spPr>
          <a:xfrm>
            <a:off x="369824" y="3346488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ชื่อ.......                                                    	                       โทร...........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33989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1655"/>
            <a:ext cx="12192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บริการคุมกำเนิดกึ่งถาวร (ใส่ห่วงอนามัย/ฝังยาคุมกำเนิด) </a:t>
            </a:r>
          </a:p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ในหญิงอายุน้อยกว่า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37028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452377"/>
              </p:ext>
            </p:extLst>
          </p:nvPr>
        </p:nvGraphicFramePr>
        <p:xfrm>
          <a:off x="27296" y="862884"/>
          <a:ext cx="12064621" cy="5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ขอบเขตบริการ และเงื่อนไขและอัตราการจ่ายค่าบริการ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เพื่อป้องกันและควบคุมการตั้งครรภ์ซ้ำในวัยรุ่น</a:t>
                      </a:r>
                      <a:endParaRPr lang="th-TH" sz="2200" b="1" kern="120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หญิงไทยที่มีอายุน้อยกว่า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 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วัน)</a:t>
                      </a:r>
                      <a:r>
                        <a:rPr lang="en-US" sz="2200" dirty="0"/>
                        <a:t>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ทุกสิทธิ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ที่อยู่ในภาวะหลังคลอดหรือแท้งหรือต้องการคุมกำเนิด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บริการคุมกำเนิดกึ่งถาวร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th-TH" sz="22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เป็นบริการคุมกำเนิดกึ่งถาวรด้วยห่วงอนามัยหรือฝังยาคุมกำเนิด อย่างใดอย่างหนึ่ง </a:t>
                      </a:r>
                      <a:r>
                        <a:rPr lang="th-TH" sz="2200" b="1" i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ทั้งกรณีผู้ป่วยนอกและผู้ป่วยใน </a:t>
                      </a:r>
                      <a:r>
                        <a:rPr lang="th-TH" sz="2200" b="1" kern="12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โดยหน่วยบริการสามารถให้บริการได้โดยไม่ต้องผ่านระบบส่งต่อ</a:t>
                      </a:r>
                      <a:r>
                        <a:rPr lang="th-TH" sz="22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 หน่วยบริการที่รับการส่งต่อทั่วไป หน่วยบริการร่วมให้บริการด้านสร้างเสริมสุขภาพและป้องกันโรค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เงื่อนไขและอัตราการจ่ายค่าบริการ</a:t>
                      </a:r>
                    </a:p>
                  </a:txBody>
                  <a:tcPr>
                    <a:solidFill>
                      <a:srgbClr val="BCF6C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หน่วยบริการสามารถเบิกค่าบริการได้ </a:t>
                      </a:r>
                      <a:r>
                        <a:rPr lang="en-US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คน </a:t>
                      </a:r>
                      <a:r>
                        <a:rPr lang="en-US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ครั้ง </a:t>
                      </a:r>
                      <a:r>
                        <a:rPr lang="en-US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รายการต่อ </a:t>
                      </a:r>
                      <a:r>
                        <a:rPr lang="en-US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ปีงบประมาณ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ไม่เรียกเก็บค่าใช้จ่ายใด ๆ รวมถึงผลข้างเคียงจากการรับบริการดังกล่าว หรือมีความจำเป็นจะต้องนำห่วงอนามัยหรือยาฝังคุมกำเนิดออกก่อนระยะเวลาที่กำหนด หน่วยบริการต้องให้บริการโดยไม่เก็บค่าใช้จ่ายจากผู้รับบริการเพิ่มเติม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อัตราค่าบริการห่วงอนามัย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บาทต่อราย และฝังยาคุมกำเนิด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บาทต่อราย</a:t>
                      </a:r>
                      <a:r>
                        <a:rPr lang="th-TH" sz="22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(จ่ายตามจริง ไม่เกินอัตราที่กำหนด) </a:t>
                      </a:r>
                      <a:endParaRPr lang="th-TH" sz="2200" b="1" kern="12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BCF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การบริหารการจ่าย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หน่วยบริการที่ขึ้นทะเบียน</a:t>
                      </a:r>
                      <a:r>
                        <a:rPr lang="th-TH" sz="2200" b="1" spc="-30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กับสปสช</a:t>
                      </a: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ประมวลผลการจ่ายผ่านระบบ </a:t>
                      </a:r>
                      <a:r>
                        <a:rPr lang="en-US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e-Claim Seamless </a:t>
                      </a: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เป็นรายเดือน</a:t>
                      </a:r>
                      <a:endParaRPr lang="th-TH" sz="2200" b="1" spc="-3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หน่วยบริการที่ขึ้นทะเบียน</a:t>
                      </a:r>
                      <a:r>
                        <a:rPr lang="th-TH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กับสปสช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กทม. การจ่ายให้เป็นไปตามที่ </a:t>
                      </a:r>
                      <a:r>
                        <a:rPr lang="th-TH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อปสข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.กำหนด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กรณีที่ไม่เป็นไปตามเงื่อนไข มีระบบเอกสารอุทธรณ์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วิธีการเบิก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2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e-Claim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ของสปสช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2"/>
                        </a:rPr>
                        <a:t>http://eclaim.nhso.go.th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2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BPPDS (Bangkok Promotion &amp; Prevention Data System)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 กทม.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42702"/>
            <a:ext cx="2743200" cy="365125"/>
          </a:xfrm>
        </p:spPr>
        <p:txBody>
          <a:bodyPr/>
          <a:lstStyle/>
          <a:p>
            <a:fld id="{38ADB095-ECA0-47EB-8760-9ECB014256FD}" type="slidenum"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83</a:t>
            </a:fld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9" descr="nh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81" y="111773"/>
            <a:ext cx="1214438" cy="5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5224" y="146015"/>
            <a:ext cx="10260029" cy="5322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แนวทางการจ่ายค่าบริการคุมกำเนิดกึ่งถาวรในหญิงอายุน้อยกว่า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(ปี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2557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-ปัจจุบัน)</a:t>
            </a:r>
          </a:p>
        </p:txBody>
      </p:sp>
    </p:spTree>
    <p:extLst>
      <p:ext uri="{BB962C8B-B14F-4D97-AF65-F5344CB8AC3E}">
        <p14:creationId xmlns:p14="http://schemas.microsoft.com/office/powerpoint/2010/main" val="37115812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31" y="422395"/>
            <a:ext cx="10515600" cy="1325563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การบันทึกข้อมูลการให้บริการผ่านโปรแกรม </a:t>
            </a:r>
            <a:r>
              <a:rPr lang="en-US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4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http://eclaim.nhso.go.th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ของ </a:t>
            </a:r>
            <a:r>
              <a:rPr lang="th-TH" sz="4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B095-ECA0-47EB-8760-9ECB014256FD}" type="slidenum">
              <a:rPr lang="th-TH" smtClean="0"/>
              <a:pPr/>
              <a:t>84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46432"/>
              </p:ext>
            </p:extLst>
          </p:nvPr>
        </p:nvGraphicFramePr>
        <p:xfrm>
          <a:off x="425354" y="2088300"/>
          <a:ext cx="11341291" cy="2067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5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รายการบริการ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ICD-10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ICD-9CM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อัตราจ่าย</a:t>
                      </a: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บริการคุมกำเนิดกึ่งถาวร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ใส่ห่วงอนามัย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FP001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Z301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697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ฝังยาคุมกำเนิด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FP002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Z308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9923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รูปภาพ 9" descr="nh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81" y="125421"/>
            <a:ext cx="1214438" cy="5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96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068" y="7219"/>
            <a:ext cx="12178931" cy="7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89" y="1843579"/>
            <a:ext cx="11465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นางสาวจารวี  รัตนยศ            สำนักสนับสนุนระบบบริการปฐมภูมิ 	โทร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084 4381824 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AADF7-A07A-4262-A371-A2559B403416}"/>
              </a:ext>
            </a:extLst>
          </p:cNvPr>
          <p:cNvSpPr txBox="1"/>
          <p:nvPr/>
        </p:nvSpPr>
        <p:spPr>
          <a:xfrm>
            <a:off x="357389" y="969014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.ส่วนกลาง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1503A-6A50-4020-9670-03F33392EFE8}"/>
              </a:ext>
            </a:extLst>
          </p:cNvPr>
          <p:cNvSpPr txBox="1"/>
          <p:nvPr/>
        </p:nvSpPr>
        <p:spPr>
          <a:xfrm>
            <a:off x="257998" y="2539397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62CB9-F512-483A-AE0A-62C70D0D967E}"/>
              </a:ext>
            </a:extLst>
          </p:cNvPr>
          <p:cNvSpPr txBox="1"/>
          <p:nvPr/>
        </p:nvSpPr>
        <p:spPr>
          <a:xfrm>
            <a:off x="369824" y="3346488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ชื่อ.......                                                    	                       โทร...........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78166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1655"/>
            <a:ext cx="12192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บริการป้องกันการยุติการตั้งครรภ์ที่ไม่ปลอดภัย</a:t>
            </a:r>
          </a:p>
          <a:p>
            <a:pPr algn="ctr"/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83693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47427"/>
              </p:ext>
            </p:extLst>
          </p:nvPr>
        </p:nvGraphicFramePr>
        <p:xfrm>
          <a:off x="150126" y="532387"/>
          <a:ext cx="11914495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ขอบเขตบริการ และเงื่อนไขและอัตราการจ่ายค่าบริการ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เพื่อป้องกันการยุติการตั้งครรภ์ที่ไม่ปลอดภัยในหญิงตั้งครรภ์ไม่พึงประสงค์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หญิงไทยทุกอายุ ทุกสิทธิการรักษา ที่จำเป็นต้องยุติการตั้งครรภ์ตามเงื่อนไขของประมวลกฎหมายอาญาและข้อบังคับ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แพทย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บริการยุติการตั้งครรภ์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th-TH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บริการยุติการตั้งครรภ์ด้วยยา </a:t>
                      </a:r>
                      <a:r>
                        <a:rPr lang="en-US" sz="2000" kern="1200" spc="-3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Medabon</a:t>
                      </a:r>
                      <a:r>
                        <a:rPr lang="th-TH" sz="2000" kern="1200" spc="-30" baseline="300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®</a:t>
                      </a:r>
                      <a:r>
                        <a:rPr lang="en-US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หรือบริการยุติการตั้งครรภ์ด้วยวิธีศัลยกรรม เช่น การใช้กระบอกดูดสุญญากาศ </a:t>
                      </a:r>
                      <a:r>
                        <a:rPr lang="en-US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(Manual Vacuum Aspiration:</a:t>
                      </a:r>
                      <a:r>
                        <a:rPr lang="th-TH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MVA)</a:t>
                      </a:r>
                      <a:r>
                        <a:rPr lang="th-TH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การใช้เครื่องดูดสุญญากาศไฟฟ้า </a:t>
                      </a:r>
                      <a:r>
                        <a:rPr lang="en-US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(Electric Vacuum Aspiration:</a:t>
                      </a:r>
                      <a:r>
                        <a:rPr lang="th-TH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spc="-3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EVA) </a:t>
                      </a:r>
                      <a:r>
                        <a:rPr lang="th-TH" sz="2000" b="1" spc="-3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ไม่รวมถึงกรณี ดังต่อไปนี้</a:t>
                      </a:r>
                    </a:p>
                    <a:p>
                      <a:pPr lvl="0"/>
                      <a:r>
                        <a:rPr lang="th-TH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    - กลุ่มอาการดาวน์</a:t>
                      </a:r>
                      <a:r>
                        <a:rPr lang="th-TH" sz="2000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และธาลัส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ซีเมียให้เบิกจ่ายผ่านระบบ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National Perinatal Registry Portal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NPRP) 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http//:nprp.nhso.go.th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lvl="0"/>
                      <a:r>
                        <a:rPr lang="th-TH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    - การรักษาภาวะ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Blighted ovum, Molar pregnancy, Dead fetus in utero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และผู้ป่วยที่มารักษาในกรณี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Incomplete abortion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85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หน่วยบริการประจำ หน่วยบริการที่รับการส่งต่อทั่วไป หน่วยบริการร่วมให้บริการด้านสร้างเสริมสุขภาพและป้องกันโรค หน่วยบริการที่สมัครใจและขึ้นทะเบียนเป็นหน่วยบริการที่มีศักยภาพให้บริการยุติการตั้งครรภ์กับกรมอนามัย </a:t>
                      </a:r>
                      <a:r>
                        <a:rPr lang="th-TH" sz="1850" b="1" i="1" kern="12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โดยหน่วยบริการสามารถให้บริการได้ทั้งผ่านระบบส่งต่อและไม่ต้องผ่านระบบส่งต่อ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เงื่อนไขและอัตราการจ่ายค่าบริการ</a:t>
                      </a:r>
                    </a:p>
                  </a:txBody>
                  <a:tcPr>
                    <a:solidFill>
                      <a:srgbClr val="BCF6C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หน่วยบริการสามารถเบิกค่าบริการได้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คน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ครั้ง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รายการต่อ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ปีงบประมาณ </a:t>
                      </a:r>
                      <a:r>
                        <a:rPr lang="th-TH" sz="2000" b="1" i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ทั้งกรณีผู้ป่วยนอกและผู้ป่วยใน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b="1" kern="12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โดยหน่วยบริการสามารถให้บริการได้ทั้งผ่านระบบส่งต่อและไม่ต้องผ่านระบบส่งต่อ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ไม่เรียกเก็บค่าใช้จ่ายใด ๆ รวมถึงผลข้างเคียงจากการรับบริการดังกล่าว จากผู้รับบริการเพิ่มเติม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อัตราค่าบริการ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000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บาทต่อราย (ทุกวิธี : </a:t>
                      </a:r>
                      <a:r>
                        <a:rPr lang="en-US" sz="2000" b="1" kern="1200" dirty="0" err="1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Medabon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®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/ MVA/EVA)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(จ่ายตามจริง ไม่เกินอัตราที่กำหนด) </a:t>
                      </a:r>
                    </a:p>
                  </a:txBody>
                  <a:tcPr>
                    <a:solidFill>
                      <a:srgbClr val="BCF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การบริหารการจ่าย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หน่วยบริการที่ขึ้นทะเบียน</a:t>
                      </a:r>
                      <a:r>
                        <a:rPr lang="th-TH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กับสปสช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ประมวลผลการจ่ายผ่านระบบ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e-Claim Seamless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เป็นรายเดือน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หน่วยบริการที่ขึ้นทะเบียน</a:t>
                      </a:r>
                      <a:r>
                        <a:rPr lang="th-TH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กับสปสช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กทม. การจ่ายให้เป็นไปตามที่ </a:t>
                      </a:r>
                      <a:r>
                        <a:rPr lang="th-TH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อปสข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.กำหนด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กรณีที่ไม่เป็นไปตามเงื่อนไข มีระบบเอกสารอุทธรณ์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วิธีการเบิก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e-Claim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ของสปสช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  <a:hlinkClick r:id="rId2"/>
                        </a:rPr>
                        <a:t>http://eclaim.nhso.go.th</a:t>
                      </a:r>
                      <a:r>
                        <a:rPr lang="th-TH" sz="2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BPPDS (Bangkok Promotion &amp; Prevention Data System)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 กทม.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B095-ECA0-47EB-8760-9ECB014256FD}" type="slidenum">
              <a:rPr lang="th-TH" smtClean="0"/>
              <a:pPr/>
              <a:t>87</a:t>
            </a:fld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785" y="4896"/>
            <a:ext cx="10043809" cy="5160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แนวทางการจ่ายค่าบริการยุติการตั้งครรภ์ที่ปลอดภัย  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9" descr="nh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81" y="22389"/>
            <a:ext cx="1214438" cy="5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9312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29" y="92075"/>
            <a:ext cx="9736453" cy="821155"/>
          </a:xfrm>
          <a:prstGeom prst="roundRect">
            <a:avLst>
              <a:gd name="adj" fmla="val 34416"/>
            </a:avLst>
          </a:prstGeom>
          <a:solidFill>
            <a:srgbClr val="00FF00">
              <a:alpha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เงื่อนไขในการยุติการตั้งครรภ์</a:t>
            </a:r>
          </a:p>
        </p:txBody>
      </p:sp>
      <p:sp>
        <p:nvSpPr>
          <p:cNvPr id="6" name="AutoShape 2" descr="https://pixabay.com/static/uploads/photo/2012/04/01/17/23/scribble-23629__180.png"/>
          <p:cNvSpPr>
            <a:spLocks noChangeAspect="1" noChangeArrowheads="1"/>
          </p:cNvSpPr>
          <p:nvPr/>
        </p:nvSpPr>
        <p:spPr bwMode="auto">
          <a:xfrm>
            <a:off x="254762" y="-212725"/>
            <a:ext cx="40634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9" descr="nh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317" y="160348"/>
            <a:ext cx="1619040" cy="5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5190" y="6245225"/>
            <a:ext cx="2844430" cy="476250"/>
          </a:xfrm>
        </p:spPr>
        <p:txBody>
          <a:bodyPr/>
          <a:lstStyle/>
          <a:p>
            <a:pPr>
              <a:defRPr/>
            </a:pPr>
            <a:fld id="{FD9635D6-8CE3-4A79-82A0-CFADF5A9FD15}" type="slidenum">
              <a:rPr lang="en-US" smtClean="0"/>
              <a:pPr>
                <a:defRPr/>
              </a:pPr>
              <a:t>88</a:t>
            </a:fld>
            <a:endParaRPr lang="th-TH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1230" y="1333259"/>
            <a:ext cx="11641380" cy="4680329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191230" y="1333245"/>
            <a:ext cx="3071296" cy="5150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403521" y="1794245"/>
            <a:ext cx="256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altLang="en-US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ให้เป็นไปตาม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ข้อบังคับของ</a:t>
            </a:r>
            <a:r>
              <a:rPr lang="th-TH" altLang="en-US" b="1" dirty="0" err="1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แพทย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สภา</a:t>
            </a:r>
            <a:r>
              <a:rPr lang="th-TH" altLang="en-US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ว่าด้วยหลักเกณฑ์การปฏิบัติเกี่ยวกับการยุติการตั้งครรภ์ทางการแพทย์ </a:t>
            </a:r>
          </a:p>
          <a:p>
            <a:pPr lvl="0" algn="ctr"/>
            <a:r>
              <a:rPr lang="th-TH" altLang="en-US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ตามมาตรา </a:t>
            </a:r>
            <a:r>
              <a:rPr lang="en-US" altLang="en-US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305 </a:t>
            </a:r>
            <a:r>
              <a:rPr lang="th-TH" altLang="en-US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แห่งประมวลกฎหมายอาญา ปี พ.ศ. </a:t>
            </a:r>
            <a:r>
              <a:rPr lang="en-US" altLang="en-US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2548</a:t>
            </a:r>
            <a:r>
              <a:rPr lang="th-TH" altLang="en-US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มีดังนี้</a:t>
            </a:r>
            <a:endParaRPr lang="th-TH" dirty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62527" y="1066801"/>
            <a:ext cx="8570082" cy="557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3656176" y="1035705"/>
            <a:ext cx="81323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   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ปัญหาสุขภาพทางกายของหญิงมีครรภ์ ซึ่งการตั้งครรภ์อาจก่อให้เกิดอันตราย </a:t>
            </a:r>
          </a:p>
          <a:p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    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ปัญหาสุขภาพทางจิตของหญิงมีครรภ์ ซึ่งจะต้องได้รับการรับรองหรือเห็นชอบจากผู้ประกอบวิชาชีพเวชกรรมที่มิใช่ผู้กระทำการยุติการตั้งครรภ์ อย่างน้อย </a:t>
            </a:r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คน</a:t>
            </a:r>
          </a:p>
          <a:p>
            <a:pPr lvl="1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A24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ในกรณีที่หญิงนั้นทีความเครียดอย่างรุนแรง เนื่องจากพบว่าทารกในครรภ์มีหรือมีความเสี่ยงสูงที่จะมีความพิการอย่างรุนแรง หรือเป็นหรือมีความเสี่ยงสูงที่จะเป็นโรคพันธุกรรมอย่างรุนแรง ได้รับการตรวจวินิจฉัยและมีการรับรองโดยผู้ประกอบวิชาชีพเวชกรรมที่มิใช่ผู้กระทำการยุติการตั้งครรภ์ อย่างน้อย </a:t>
            </a:r>
            <a:r>
              <a:rPr lang="en-US" sz="2400" b="1" dirty="0">
                <a:solidFill>
                  <a:srgbClr val="00A24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solidFill>
                  <a:srgbClr val="00A24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คน ให้ถือว่าหญิงตั้งครรภ์นั้นมีปัญหาสุขภาพจิตตาม ข้อ </a:t>
            </a:r>
            <a:r>
              <a:rPr lang="en-US" sz="2400" b="1" dirty="0">
                <a:solidFill>
                  <a:srgbClr val="00A24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endParaRPr lang="th-TH" sz="2400" b="1" dirty="0">
              <a:solidFill>
                <a:srgbClr val="00A249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  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การตั้งครรภ์ที่เกิดจากความผิดอาญาทางเพศอีก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กรณี คือ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3.1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การถูกข่มขืนกระทำชำเรา (มาตรา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276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3.2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การกระทำชำเราเด็กอายุไม่เกิน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15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ปี (มาตรา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277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 แม้ว่าการตั้งครรภ์นั้นจะเกิดจากการมีเพศสัมพันธ์ที่สมยอม แต่ทั้งนี้การยุติการตั้งครรภ์ต้องได้รับการยินยอมจากผู้ปกครอง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3.3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การตั้งครรภ์ที่เกิดจากการถูกสนองความใคร่ของผู้อื่น ซึ่งอาจจะถูกจัดหา ล่อลวง หรือพาไป แม้หญิงจะยินยอม หรืออาจจะถูกจัดหา ล่อลวง หรือพาไป โดยใช้อุบายหลอกลวง ขู่เข็ญ ใช้กำลังประทุษร้าย ใช้อำนาจครอบงำ หรือข่มขืนใจ (มาตรา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282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283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284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6147" name="Picture 3" descr="C:\Users\Administrator\Desktop\scribble-23629__1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363">
            <a:off x="10124251" y="607018"/>
            <a:ext cx="1030811" cy="10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8" y="654058"/>
            <a:ext cx="10515600" cy="1325563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การบันทึกข้อมูลการให้บริการผ่านโปรแกรม </a:t>
            </a:r>
            <a:r>
              <a:rPr lang="en-US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4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http://eclaim.nhso.go.th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ของ </a:t>
            </a:r>
            <a:r>
              <a:rPr lang="th-TH" sz="4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B095-ECA0-47EB-8760-9ECB014256FD}" type="slidenum">
              <a:rPr lang="th-TH" smtClean="0"/>
              <a:pPr/>
              <a:t>89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22551"/>
              </p:ext>
            </p:extLst>
          </p:nvPr>
        </p:nvGraphicFramePr>
        <p:xfrm>
          <a:off x="425354" y="2300749"/>
          <a:ext cx="11341291" cy="2660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5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รายการบริการ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ICD-10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ICD-9CM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อัตราจ่าย</a:t>
                      </a: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บริการยุติการตั้งครรภ์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ด้วยยา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Medabon</a:t>
                      </a:r>
                      <a:r>
                        <a:rPr lang="th-TH" sz="2400" baseline="30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®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AB001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O04.0-O04.9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การใช้กระบอกดูดสุญญากาศ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(MVA)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AB002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O04.0-O04.9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69.51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การใช้เครื่องดูดสุญญากาศไฟฟ้า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(EVA)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AB003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O04.0-O04.9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69.51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รูปภาพ 9" descr="nh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81" y="125421"/>
            <a:ext cx="1214438" cy="5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3040" y="5831026"/>
            <a:ext cx="11587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ICD-10 Diagnosis codes. O04- Medical abortion Incl.: legal termination of pregnancy, therapeutic termination of pregnancy, therapeutic abortion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ICD-9CM codes 69.51 Aspiration Curettage Of Uterus For Termination Of Pregnancy</a:t>
            </a:r>
          </a:p>
        </p:txBody>
      </p:sp>
    </p:spTree>
    <p:extLst>
      <p:ext uri="{BB962C8B-B14F-4D97-AF65-F5344CB8AC3E}">
        <p14:creationId xmlns:p14="http://schemas.microsoft.com/office/powerpoint/2010/main" val="272407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" y="901522"/>
          <a:ext cx="12191998" cy="523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NO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CAPTION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NAME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WIDTH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NOT NULL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สถานะสมรส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MATATUS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อาชีพ(รหัสเก่า)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OCCUPATION_OLD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อาชีพ(รหัสใหม่)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OCCUPATION_NEW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เชื้อชาติ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RACE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สัญชาติ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NATION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ศาสนา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RELIGION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 sz="2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ระดับการศึกษา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EDUCATION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 sz="2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สถานะในครอบครัว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FSTATUS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 sz="2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 </a:t>
                      </a:r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CID 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บิดา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FATHER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 </a:t>
                      </a:r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CID 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มารดา</a:t>
                      </a:r>
                      <a:endParaRPr lang="th-TH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MOTHER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en-US" sz="2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319" marR="2319" marT="231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849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แฟ้ม (1)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PERSON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(ต่อ)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60620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21184" y="1252419"/>
          <a:ext cx="10515600" cy="357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1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3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ICD-10</a:t>
                      </a:r>
                      <a:endParaRPr lang="en-US" sz="3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กลุ่มอาการดาวน์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O28.5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32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โรคธาลัส</a:t>
                      </a: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ซีเมีย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D56.0</a:t>
                      </a:r>
                      <a:r>
                        <a:rPr lang="en-US" sz="3200" b="1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-D56.4, D56.8, D56.9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Blighted ovum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O020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Molar pregnancy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O010-O019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Dead fetus in utero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 O021,</a:t>
                      </a:r>
                      <a:r>
                        <a:rPr lang="en-US" sz="3200" b="1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O364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Incomplete abortion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O030-O034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B095-ECA0-47EB-8760-9ECB014256FD}" type="slidenum">
              <a:rPr lang="th-TH" smtClean="0"/>
              <a:pPr/>
              <a:t>90</a:t>
            </a:fld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6552" y="111773"/>
            <a:ext cx="10260029" cy="6661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ข้อมูลไม่ผ่านเงื่อนไขการจ่าย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(Deny)</a:t>
            </a:r>
            <a:endParaRPr lang="th-TH" sz="4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9" descr="nh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581" y="111773"/>
            <a:ext cx="1214438" cy="5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1898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068" y="7219"/>
            <a:ext cx="12178931" cy="7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89" y="1843579"/>
            <a:ext cx="11465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นางสาวจารวี  รัตนยศ            สำนักสนับสนุนระบบบริการปฐมภูมิ 	โทร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084 4381824 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AADF7-A07A-4262-A371-A2559B403416}"/>
              </a:ext>
            </a:extLst>
          </p:cNvPr>
          <p:cNvSpPr txBox="1"/>
          <p:nvPr/>
        </p:nvSpPr>
        <p:spPr>
          <a:xfrm>
            <a:off x="357389" y="969014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.ส่วนกลาง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1503A-6A50-4020-9670-03F33392EFE8}"/>
              </a:ext>
            </a:extLst>
          </p:cNvPr>
          <p:cNvSpPr txBox="1"/>
          <p:nvPr/>
        </p:nvSpPr>
        <p:spPr>
          <a:xfrm>
            <a:off x="257998" y="2539397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AECC8-9C2E-4923-BC31-4B5B3DBC0596}"/>
              </a:ext>
            </a:extLst>
          </p:cNvPr>
          <p:cNvSpPr txBox="1"/>
          <p:nvPr/>
        </p:nvSpPr>
        <p:spPr>
          <a:xfrm>
            <a:off x="369824" y="3346488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ชื่อ.......                                                    	                       โทร...........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36500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720AA0-8238-404E-B7E5-971A56BEF4A0}"/>
              </a:ext>
            </a:extLst>
          </p:cNvPr>
          <p:cNvSpPr/>
          <p:nvPr/>
        </p:nvSpPr>
        <p:spPr>
          <a:xfrm>
            <a:off x="0" y="2631655"/>
            <a:ext cx="12192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บริการคุมกำเนิดกึ่งถาวร (ใส่ห่วงอนามัย/ยาฝังคุมกำเนิด) </a:t>
            </a:r>
          </a:p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ในหญิงอายุ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ปีขึ้นไป กรณีหลังยุติการตั้งครรภ์</a:t>
            </a:r>
            <a:endParaRPr lang="en-US" sz="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51873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388422"/>
              </p:ext>
            </p:extLst>
          </p:nvPr>
        </p:nvGraphicFramePr>
        <p:xfrm>
          <a:off x="27296" y="672555"/>
          <a:ext cx="12064621" cy="605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ขอบเขตบริการ และเงื่อนไขและอัตราการจ่ายค่าบริการ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เพื่อป้องกันและควบคุมการตั้งครรภ์ในหญิงตั้งครรภ์ไม่พึงประสงค์</a:t>
                      </a:r>
                      <a:endParaRPr lang="th-TH" sz="2200" b="1" kern="120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หญิงไทยอายุ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 </a:t>
                      </a:r>
                      <a:r>
                        <a:rPr lang="th-TH" sz="2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ปีขึ้นไป ทุกสิทธิการรักษา กรณีหลังยุติการตั้งครรภ์กับหน่วยบริการในระบบ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  <a:r>
                        <a:rPr lang="th-TH" sz="22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บริการคุมกำเนิดกึ่งถาวร</a:t>
                      </a:r>
                      <a:endPara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th-TH" sz="22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เป็นบริการคุมกำเนิดกึ่งถาวรด้วยห่วงอนามัยหรือฝังยาคุมกำเนิด อย่างใดอย่างหนึ่ง </a:t>
                      </a:r>
                      <a:r>
                        <a:rPr lang="th-TH" sz="2200" b="1" i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ทั้งกรณีผู้ป่วยนอกและผู้ป่วยใน </a:t>
                      </a:r>
                      <a:r>
                        <a:rPr lang="th-TH" sz="2200" b="1" kern="12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โดยหน่วยบริการสามารถให้บริการได้โดยไม่ต้องผ่านระบบส่งต่อ</a:t>
                      </a:r>
                      <a:r>
                        <a:rPr lang="th-TH" sz="22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th-TH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 หน่วยบริการที่รับการส่งต่อทั่วไป หน่วยบริการร่วมให้บริการด้านสร้างเสริมสุขภาพและป้องกันโรค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เงื่อนไขและอัตราการจ่ายค่าบริการ</a:t>
                      </a:r>
                    </a:p>
                  </a:txBody>
                  <a:tcPr>
                    <a:solidFill>
                      <a:srgbClr val="BCF6C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หน่วยบริการสามารถเบิกค่าบริการได้ </a:t>
                      </a:r>
                      <a:r>
                        <a:rPr lang="en-US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คน </a:t>
                      </a:r>
                      <a:r>
                        <a:rPr lang="en-US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ครั้ง </a:t>
                      </a:r>
                      <a:r>
                        <a:rPr lang="en-US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รายการต่อ </a:t>
                      </a:r>
                      <a:r>
                        <a:rPr lang="en-US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ปีงบประมาณ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kern="12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ไม่เรียกเก็บค่าใช้จ่ายใด ๆ รวมถึงผลข้างเคียงจากการรับบริการดังกล่าว หรือมีความจำเป็นจะต้องนำห่วงอนามัยหรือยาฝังคุมกำเนิดออกก่อนระยะเวลาที่กำหนด หน่วยบริการต้องให้บริการโดยไม่เก็บค่าใช้จ่ายจากผู้รับบริการเพิ่มเติม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อัตราค่าบริการห่วงอนามัย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บาทต่อราย และฝังยาคุมกำเนิด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บาทต่อราย</a:t>
                      </a:r>
                      <a:r>
                        <a:rPr lang="th-TH" sz="22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(จ่ายตามจริง ไม่เกินอัตราที่กำหนด) </a:t>
                      </a:r>
                      <a:endParaRPr lang="th-TH" sz="2200" b="1" kern="1200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BCF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การบริหารการจ่าย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หน่วยบริการที่ขึ้นทะเบียน</a:t>
                      </a:r>
                      <a:r>
                        <a:rPr lang="th-TH" sz="2200" b="1" spc="-30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กับสปสช</a:t>
                      </a: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ประมวลผลการจ่ายผ่านระบบ </a:t>
                      </a:r>
                      <a:r>
                        <a:rPr lang="en-US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e-Claim Seamless </a:t>
                      </a:r>
                      <a:r>
                        <a:rPr lang="th-TH" sz="2200" b="1" spc="-3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เป็นรายเดือน</a:t>
                      </a:r>
                      <a:endParaRPr lang="th-TH" sz="2200" b="1" spc="-3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หน่วยบริการที่ขึ้นทะเบียน</a:t>
                      </a:r>
                      <a:r>
                        <a:rPr lang="th-TH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กับสปสช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กทม. การจ่ายให้เป็นไปตามที่ </a:t>
                      </a:r>
                      <a:r>
                        <a:rPr lang="th-TH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อปสข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.กำหนด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กรณีที่ไม่เป็นไปตามเงื่อนไข มีระบบเอกสารอุทธรณ์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วิธีการเบิก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2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e-Claim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ของสปสช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2"/>
                        </a:rPr>
                        <a:t>http://eclaim.nhso.go.th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2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.เขต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BPPDS (Bangkok Promotion &amp; Prevention Data System)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 กทม.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42702"/>
            <a:ext cx="2743200" cy="365125"/>
          </a:xfrm>
        </p:spPr>
        <p:txBody>
          <a:bodyPr/>
          <a:lstStyle/>
          <a:p>
            <a:fld id="{38ADB095-ECA0-47EB-8760-9ECB014256FD}" type="slidenum"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93</a:t>
            </a:fld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9" descr="nh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81" y="34499"/>
            <a:ext cx="1214438" cy="5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9182" y="42983"/>
            <a:ext cx="10536071" cy="5322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แนวทางการจ่ายค่าบริการคุมกำเนิดกึ่งถาวรในหญิงอายุ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ปีขึ้นไป กรณีหลังยุติการตั้งครรภ์  (ปี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96887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88625"/>
            <a:ext cx="10515600" cy="1325563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การบันทึกข้อมูลการให้บริการผ่านโปรแกรม </a:t>
            </a:r>
            <a:r>
              <a:rPr lang="en-US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4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http://eclaim.nhso.go.th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ของ </a:t>
            </a:r>
            <a:r>
              <a:rPr lang="th-TH" sz="4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B095-ECA0-47EB-8760-9ECB014256FD}" type="slidenum">
              <a:rPr lang="th-TH" smtClean="0"/>
              <a:pPr/>
              <a:t>94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13043"/>
              </p:ext>
            </p:extLst>
          </p:nvPr>
        </p:nvGraphicFramePr>
        <p:xfrm>
          <a:off x="425354" y="2565378"/>
          <a:ext cx="11341291" cy="2067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5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รายการบริการ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ICD-10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ICD-9CM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อัตราจ่าย</a:t>
                      </a: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AU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บริการคุมกำเนิดกึ่งถาวร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ใส่ห่วงอนามัย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FP001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Z301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697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ฝังยาคุมกำเนิด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FP002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Z308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9923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รูปภาพ 9" descr="nh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81" y="125421"/>
            <a:ext cx="1214438" cy="5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8339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068" y="7219"/>
            <a:ext cx="12178931" cy="7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89" y="1843579"/>
            <a:ext cx="11465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นางสาวจารวี  รัตนยศ            สำนักสนับสนุนระบบบริการปฐมภูมิ 	โทร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084 4381824 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AADF7-A07A-4262-A371-A2559B403416}"/>
              </a:ext>
            </a:extLst>
          </p:cNvPr>
          <p:cNvSpPr txBox="1"/>
          <p:nvPr/>
        </p:nvSpPr>
        <p:spPr>
          <a:xfrm>
            <a:off x="357389" y="969014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.ส่วนกลาง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1503A-6A50-4020-9670-03F33392EFE8}"/>
              </a:ext>
            </a:extLst>
          </p:cNvPr>
          <p:cNvSpPr txBox="1"/>
          <p:nvPr/>
        </p:nvSpPr>
        <p:spPr>
          <a:xfrm>
            <a:off x="257998" y="2539397"/>
            <a:ext cx="387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65E1E-6D6E-41A6-BC57-8E3BE524168E}"/>
              </a:ext>
            </a:extLst>
          </p:cNvPr>
          <p:cNvSpPr txBox="1"/>
          <p:nvPr/>
        </p:nvSpPr>
        <p:spPr>
          <a:xfrm>
            <a:off x="369824" y="3346488"/>
            <a:ext cx="1146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ชื่อ.......                                                    	                       โทร...........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326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12436</TotalTime>
  <Words>8285</Words>
  <Application>Microsoft Office PowerPoint</Application>
  <PresentationFormat>Widescreen</PresentationFormat>
  <Paragraphs>1748</Paragraphs>
  <Slides>95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7" baseType="lpstr">
      <vt:lpstr>BatangChe</vt:lpstr>
      <vt:lpstr>Angsana New</vt:lpstr>
      <vt:lpstr>Arial</vt:lpstr>
      <vt:lpstr>Calibri</vt:lpstr>
      <vt:lpstr>Calibri Light</vt:lpstr>
      <vt:lpstr>Cordia New</vt:lpstr>
      <vt:lpstr>Tahoma</vt:lpstr>
      <vt:lpstr>TH Sarabun New</vt:lpstr>
      <vt:lpstr>TH SarabunPSK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1.บริการตรวจคัดกรองมะเร็งปากมดลูก</vt:lpstr>
      <vt:lpstr>PowerPoint Presentation</vt:lpstr>
      <vt:lpstr>PowerPoint Presentation</vt:lpstr>
      <vt:lpstr> 1.1 หน่วยบริการสังกัดสำนักงานปลัดกระทรวงสาธารณสุข: ส่งข้อมูลตามแฟ้มฐานข้อมูลโครงสร้างฐานข้อมูลด้านการแพทย์และสุขภาพ (43 แฟ้ม)  </vt:lpstr>
      <vt:lpstr> ข้อมูล แฟ้ม (1): PERSON   </vt:lpstr>
      <vt:lpstr> ข้อมูล แฟ้ม (1): PERSON (ต่อ)  </vt:lpstr>
      <vt:lpstr> ข้อมูล แฟ้ม (1): PERSON (ต่อ)  </vt:lpstr>
      <vt:lpstr> ข้อมูล แฟ้ม (1): PERSON (ต่อ)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บริการฝากครรภ์ ( ANC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1.หน่วยบริการสังกัดสำนักงานปลัดกระทรวงสาธารณสุข: ส่งข้อมูลตาม      แฟ้มฐานข้อมูลโครงสร้างฐานข้อมูลด้านการแพทย์และสุขภาพ (43 แฟ้ม)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การบันทึกข้อมูลการให้บริการผ่านโปรแกรม e-Claim (http://eclaim.nhso.go.th)  ของ สปสช.</vt:lpstr>
      <vt:lpstr>PowerPoint Presentation</vt:lpstr>
      <vt:lpstr>PowerPoint Presentation</vt:lpstr>
      <vt:lpstr>PowerPoint Presentation</vt:lpstr>
      <vt:lpstr>เงื่อนไขในการยุติการตั้งครรภ์</vt:lpstr>
      <vt:lpstr>การบันทึกข้อมูลการให้บริการผ่านโปรแกรม e-Claim (http://eclaim.nhso.go.th)  ของ สปสช.</vt:lpstr>
      <vt:lpstr>PowerPoint Presentation</vt:lpstr>
      <vt:lpstr>PowerPoint Presentation</vt:lpstr>
      <vt:lpstr>PowerPoint Presentation</vt:lpstr>
      <vt:lpstr>PowerPoint Presentation</vt:lpstr>
      <vt:lpstr>การบันทึกข้อมูลการให้บริการผ่านโปรแกรม e-Claim (http://eclaim.nhso.go.th)  ของ สปสช.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บริการสร้างเสริมสุขภาพและป้องกันโรคระดับประเทศ  (P&amp;P National Priority Program and central Procurement)</dc:title>
  <dc:creator>Pornputjanard Kachard</dc:creator>
  <cp:lastModifiedBy>nhso 124</cp:lastModifiedBy>
  <cp:revision>906</cp:revision>
  <cp:lastPrinted>2018-10-16T08:43:33Z</cp:lastPrinted>
  <dcterms:created xsi:type="dcterms:W3CDTF">2018-06-23T05:34:09Z</dcterms:created>
  <dcterms:modified xsi:type="dcterms:W3CDTF">2018-12-03T01:45:51Z</dcterms:modified>
</cp:coreProperties>
</file>